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60" r:id="rId4"/>
    <p:sldId id="259" r:id="rId5"/>
    <p:sldId id="261" r:id="rId6"/>
    <p:sldId id="262" r:id="rId7"/>
    <p:sldId id="274" r:id="rId8"/>
    <p:sldId id="268" r:id="rId9"/>
    <p:sldId id="263" r:id="rId10"/>
    <p:sldId id="264" r:id="rId11"/>
    <p:sldId id="269" r:id="rId12"/>
    <p:sldId id="265" r:id="rId13"/>
    <p:sldId id="266" r:id="rId14"/>
    <p:sldId id="275" r:id="rId15"/>
    <p:sldId id="267" r:id="rId16"/>
    <p:sldId id="257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48237-23AB-4114-9602-824854D93DCC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41AD0-BC33-49BD-9B45-059B62CC5E8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41AD0-BC33-49BD-9B45-059B62CC5E83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0E04D-5423-42AF-91C7-48ED6C3BE03D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E4684-BB7C-4A28-84FD-D75C978248D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0E04D-5423-42AF-91C7-48ED6C3BE03D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E4684-BB7C-4A28-84FD-D75C978248D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0E04D-5423-42AF-91C7-48ED6C3BE03D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E4684-BB7C-4A28-84FD-D75C978248D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0E04D-5423-42AF-91C7-48ED6C3BE03D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E4684-BB7C-4A28-84FD-D75C978248D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0E04D-5423-42AF-91C7-48ED6C3BE03D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E4684-BB7C-4A28-84FD-D75C978248D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0E04D-5423-42AF-91C7-48ED6C3BE03D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E4684-BB7C-4A28-84FD-D75C978248D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0E04D-5423-42AF-91C7-48ED6C3BE03D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E4684-BB7C-4A28-84FD-D75C978248D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0E04D-5423-42AF-91C7-48ED6C3BE03D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E4684-BB7C-4A28-84FD-D75C978248D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0E04D-5423-42AF-91C7-48ED6C3BE03D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E4684-BB7C-4A28-84FD-D75C978248D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0E04D-5423-42AF-91C7-48ED6C3BE03D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E4684-BB7C-4A28-84FD-D75C978248D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780E04D-5423-42AF-91C7-48ED6C3BE03D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97E4684-BB7C-4A28-84FD-D75C978248D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780E04D-5423-42AF-91C7-48ED6C3BE03D}" type="datetimeFigureOut">
              <a:rPr lang="en-US" smtClean="0"/>
              <a:pPr/>
              <a:t>7/3/2010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97E4684-BB7C-4A28-84FD-D75C978248D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8bKMtncSuw&amp;feature=related" TargetMode="External"/><Relationship Id="rId2" Type="http://schemas.openxmlformats.org/officeDocument/2006/relationships/hyperlink" Target="http://www.youtube.com/watch?v=8LzIoi5GGko&amp;feature=relate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youtube.com/watch?v=77pBcf0o444&amp;feature=relat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OPkECdzTY0&amp;feature=relate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4000504"/>
            <a:ext cx="6786610" cy="2857496"/>
          </a:xfrm>
        </p:spPr>
        <p:txBody>
          <a:bodyPr/>
          <a:lstStyle/>
          <a:p>
            <a:r>
              <a:rPr lang="en-AU" dirty="0" smtClean="0"/>
              <a:t>Dilemma Story Pedagogy for Sustainability Education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7772400" cy="1508760"/>
          </a:xfrm>
        </p:spPr>
        <p:txBody>
          <a:bodyPr/>
          <a:lstStyle/>
          <a:p>
            <a:r>
              <a:rPr lang="en-AU" dirty="0" smtClean="0"/>
              <a:t>Workshop 1Session 1</a:t>
            </a:r>
            <a:endParaRPr lang="en-AU" dirty="0"/>
          </a:p>
        </p:txBody>
      </p:sp>
      <p:pic>
        <p:nvPicPr>
          <p:cNvPr id="20482" name="Picture 2" descr="http://t3.gstatic.com/images?q=tbn:hRFvd4NavcDV_M:http://www.surfrider.org/enews/images_aug2009_35/OIL_SP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500174"/>
            <a:ext cx="2903833" cy="1928826"/>
          </a:xfrm>
          <a:prstGeom prst="rect">
            <a:avLst/>
          </a:prstGeom>
          <a:noFill/>
        </p:spPr>
      </p:pic>
      <p:pic>
        <p:nvPicPr>
          <p:cNvPr id="20484" name="Picture 4" descr="http://t3.gstatic.com/images?q=tbn:LhsTEC5eZ4512M:http://borderland.northernattitude.org/wp-content/posts_images/oil_spi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1214422"/>
            <a:ext cx="2564965" cy="2786082"/>
          </a:xfrm>
          <a:prstGeom prst="rect">
            <a:avLst/>
          </a:prstGeom>
          <a:noFill/>
        </p:spPr>
      </p:pic>
      <p:pic>
        <p:nvPicPr>
          <p:cNvPr id="20486" name="Picture 6" descr="http://t2.gstatic.com/images?q=tbn:T5wyryAFwO6c2M:http://www.bluefront.org/wordpress/wp-content/uploads/2010/04/oil-rig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0"/>
            <a:ext cx="2606486" cy="1928802"/>
          </a:xfrm>
          <a:prstGeom prst="rect">
            <a:avLst/>
          </a:prstGeom>
          <a:noFill/>
        </p:spPr>
      </p:pic>
      <p:pic>
        <p:nvPicPr>
          <p:cNvPr id="20488" name="Picture 8" descr="http://t0.gstatic.com/images?q=tbn:wctYIfscdksVvM:http://www.inewscatcher.com/timages/820c29aa836c2e582a91b65a6777ce6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08" y="4623418"/>
            <a:ext cx="2428892" cy="2234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229600" cy="1202424"/>
          </a:xfrm>
        </p:spPr>
        <p:txBody>
          <a:bodyPr/>
          <a:lstStyle/>
          <a:p>
            <a:r>
              <a:rPr lang="en-AU" dirty="0" smtClean="0"/>
              <a:t>Why is ethical decision-making important?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9058" y="1857364"/>
            <a:ext cx="4986318" cy="4643470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human beings do not live in isolation</a:t>
            </a:r>
          </a:p>
          <a:p>
            <a:r>
              <a:rPr lang="en-AU" dirty="0" smtClean="0"/>
              <a:t>part of the great web of life and the universe</a:t>
            </a:r>
          </a:p>
          <a:p>
            <a:r>
              <a:rPr lang="en-AU" dirty="0" smtClean="0"/>
              <a:t>all decisions that are made somewhere affect everybody in one way or another</a:t>
            </a:r>
          </a:p>
          <a:p>
            <a:r>
              <a:rPr lang="en-AU" dirty="0" smtClean="0"/>
              <a:t>we all make many decisions each day</a:t>
            </a:r>
          </a:p>
          <a:p>
            <a:r>
              <a:rPr lang="en-AU" dirty="0" smtClean="0"/>
              <a:t>some decisions of ours are ethical decisions</a:t>
            </a:r>
          </a:p>
          <a:p>
            <a:pPr>
              <a:buNone/>
            </a:pPr>
            <a:endParaRPr lang="en-AU" dirty="0"/>
          </a:p>
        </p:txBody>
      </p:sp>
      <p:pic>
        <p:nvPicPr>
          <p:cNvPr id="12290" name="Picture 2" descr="http://t3.gstatic.com/images?q=tbn:FCovDadRScvUvM:http://twittown.com/files/u1/hyper-connected_0708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3116"/>
            <a:ext cx="3097045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43880" cy="1488176"/>
          </a:xfrm>
        </p:spPr>
        <p:txBody>
          <a:bodyPr/>
          <a:lstStyle/>
          <a:p>
            <a:r>
              <a:rPr lang="en-AU" dirty="0" smtClean="0"/>
              <a:t>Ethical dilemmas and sustainability...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857364"/>
            <a:ext cx="7858180" cy="5000636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climate change and sustainability force us to make many ethical decisions about</a:t>
            </a:r>
          </a:p>
          <a:p>
            <a:r>
              <a:rPr lang="en-AU" dirty="0" smtClean="0"/>
              <a:t>use of resources</a:t>
            </a:r>
          </a:p>
          <a:p>
            <a:r>
              <a:rPr lang="en-AU" dirty="0" smtClean="0"/>
              <a:t>protection of the natural environment</a:t>
            </a:r>
          </a:p>
          <a:p>
            <a:r>
              <a:rPr lang="en-AU" dirty="0" smtClean="0"/>
              <a:t>how we treat other living beings</a:t>
            </a:r>
          </a:p>
          <a:p>
            <a:r>
              <a:rPr lang="en-AU" dirty="0" smtClean="0"/>
              <a:t>what we eat</a:t>
            </a:r>
          </a:p>
          <a:p>
            <a:r>
              <a:rPr lang="en-AU" dirty="0" smtClean="0"/>
              <a:t>how we dress</a:t>
            </a:r>
          </a:p>
          <a:p>
            <a:r>
              <a:rPr lang="en-AU" dirty="0" smtClean="0"/>
              <a:t>what cosmetics to use</a:t>
            </a:r>
          </a:p>
          <a:p>
            <a:r>
              <a:rPr lang="en-AU" dirty="0" smtClean="0"/>
              <a:t>how, why, where and when we spend our money</a:t>
            </a:r>
          </a:p>
          <a:p>
            <a:r>
              <a:rPr lang="en-AU" dirty="0" smtClean="0"/>
              <a:t>how we treat not only bio-diversity but also cultural diversity</a:t>
            </a:r>
          </a:p>
          <a:p>
            <a:r>
              <a:rPr lang="en-AU" dirty="0" smtClean="0"/>
              <a:t>etc.....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15318" cy="1059548"/>
          </a:xfrm>
        </p:spPr>
        <p:txBody>
          <a:bodyPr/>
          <a:lstStyle/>
          <a:p>
            <a:r>
              <a:rPr lang="en-AU" dirty="0" smtClean="0"/>
              <a:t>Students as decision-makers of the future</a:t>
            </a:r>
            <a:br>
              <a:rPr lang="en-AU" dirty="0" smtClean="0"/>
            </a:br>
            <a:r>
              <a:rPr lang="en-AU" dirty="0" smtClean="0"/>
              <a:t>...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071678"/>
            <a:ext cx="7772400" cy="4572000"/>
          </a:xfrm>
        </p:spPr>
        <p:txBody>
          <a:bodyPr/>
          <a:lstStyle/>
          <a:p>
            <a:r>
              <a:rPr lang="en-AU" dirty="0" smtClean="0"/>
              <a:t>will inherit our problems </a:t>
            </a:r>
          </a:p>
          <a:p>
            <a:r>
              <a:rPr lang="en-AU" dirty="0" smtClean="0"/>
              <a:t>must think of solutions for problems many of which they did not help create</a:t>
            </a:r>
          </a:p>
          <a:p>
            <a:r>
              <a:rPr lang="en-AU" dirty="0" smtClean="0"/>
              <a:t>must be able to make ethical decisions based on moral values that appreciate the connectedness between all beings and things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30986"/>
          </a:xfrm>
        </p:spPr>
        <p:txBody>
          <a:bodyPr/>
          <a:lstStyle/>
          <a:p>
            <a:r>
              <a:rPr lang="en-AU" dirty="0" smtClean="0"/>
              <a:t>One way of teaching ethical decision-making is through...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sz="3600" b="1" dirty="0" smtClean="0"/>
              <a:t>story telling</a:t>
            </a:r>
            <a:r>
              <a:rPr lang="en-AU" dirty="0" smtClean="0"/>
              <a:t>:</a:t>
            </a:r>
          </a:p>
          <a:p>
            <a:r>
              <a:rPr lang="en-AU" dirty="0" smtClean="0"/>
              <a:t>all great teachers of the world religions have used stories as a means to get ‘deep’ meaning across</a:t>
            </a:r>
          </a:p>
          <a:p>
            <a:r>
              <a:rPr lang="en-AU" dirty="0" smtClean="0"/>
              <a:t>meaning too difficult to grasp entirely through the intellect</a:t>
            </a:r>
          </a:p>
          <a:p>
            <a:r>
              <a:rPr lang="en-AU" dirty="0" smtClean="0"/>
              <a:t>stories use informal language, imagination and affective messages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Ethical dilemma stories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tool used in values- and moral education</a:t>
            </a:r>
          </a:p>
          <a:p>
            <a:r>
              <a:rPr lang="en-AU" dirty="0" smtClean="0"/>
              <a:t>we view sustainability as a human value</a:t>
            </a:r>
          </a:p>
          <a:p>
            <a:r>
              <a:rPr lang="en-AU" dirty="0" smtClean="0"/>
              <a:t>as an area requiring many ethical decisions by individuals and by nations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Ethical dilemma stories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229600" cy="507444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are a type of stories that contain ethical dilemmas</a:t>
            </a:r>
          </a:p>
          <a:p>
            <a:r>
              <a:rPr lang="en-AU" dirty="0" smtClean="0"/>
              <a:t>involve students in ethical decision-making</a:t>
            </a:r>
          </a:p>
          <a:p>
            <a:r>
              <a:rPr lang="en-AU" dirty="0" smtClean="0"/>
              <a:t>challenge students’ taken-for-granted’ assumptions</a:t>
            </a:r>
          </a:p>
          <a:p>
            <a:r>
              <a:rPr lang="en-AU" dirty="0" smtClean="0"/>
              <a:t>get them to think critically &amp; to reflect critically</a:t>
            </a:r>
          </a:p>
          <a:p>
            <a:r>
              <a:rPr lang="en-AU" dirty="0" smtClean="0"/>
              <a:t>bring ‘real-life’ into the classroom</a:t>
            </a:r>
          </a:p>
          <a:p>
            <a:r>
              <a:rPr lang="en-AU" dirty="0" smtClean="0"/>
              <a:t>can be used in a variety of contexts and learning areas</a:t>
            </a:r>
          </a:p>
          <a:p>
            <a:r>
              <a:rPr lang="en-AU" dirty="0" smtClean="0"/>
              <a:t>with adults and children from about Grade 5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Plan for Today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history and philosophy of dilemma story pedagogy</a:t>
            </a:r>
          </a:p>
          <a:p>
            <a:r>
              <a:rPr lang="en-AU" dirty="0" smtClean="0"/>
              <a:t>Session 2: examples of dilemma stories</a:t>
            </a:r>
          </a:p>
          <a:p>
            <a:r>
              <a:rPr lang="en-AU" dirty="0" smtClean="0"/>
              <a:t>Session 3: characteristics of a dilemma story</a:t>
            </a:r>
          </a:p>
          <a:p>
            <a:r>
              <a:rPr lang="en-AU" dirty="0" smtClean="0"/>
              <a:t>student learning with dilemma stories</a:t>
            </a:r>
          </a:p>
          <a:p>
            <a:r>
              <a:rPr lang="en-AU" dirty="0" smtClean="0"/>
              <a:t>brainstorming potential topics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History &amp; Philosophy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786042"/>
            <a:ext cx="7786742" cy="4071958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dilemma stories first used in educational research by </a:t>
            </a:r>
            <a:r>
              <a:rPr lang="en-AU" b="1" i="1" dirty="0" smtClean="0"/>
              <a:t>Lawrence Kohlberg</a:t>
            </a:r>
          </a:p>
          <a:p>
            <a:r>
              <a:rPr lang="en-AU" dirty="0" smtClean="0"/>
              <a:t>developed Stage Theory of Moral Development</a:t>
            </a:r>
          </a:p>
          <a:p>
            <a:r>
              <a:rPr lang="en-AU" dirty="0" smtClean="0"/>
              <a:t>he worked exclusively with male students</a:t>
            </a:r>
          </a:p>
          <a:p>
            <a:r>
              <a:rPr lang="en-AU" dirty="0" smtClean="0"/>
              <a:t>his model is focused around issues of justice and fairness</a:t>
            </a:r>
          </a:p>
          <a:p>
            <a:r>
              <a:rPr lang="en-AU" b="1" i="1" dirty="0" smtClean="0"/>
              <a:t>Ethics of Fairness/Ethics of Justice</a:t>
            </a:r>
            <a:endParaRPr lang="en-AU" b="1" i="1" dirty="0"/>
          </a:p>
        </p:txBody>
      </p:sp>
      <p:pic>
        <p:nvPicPr>
          <p:cNvPr id="5122" name="Picture 2" descr="http://t3.gstatic.com/images?q=tbn:SvKHUfWSBao8mM:http://quantumlearningblog.files.wordpress.com/2009/03/2218528649_6b21d27f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8870" y="0"/>
            <a:ext cx="2455130" cy="1643050"/>
          </a:xfrm>
          <a:prstGeom prst="rect">
            <a:avLst/>
          </a:prstGeom>
          <a:noFill/>
        </p:spPr>
      </p:pic>
      <p:pic>
        <p:nvPicPr>
          <p:cNvPr id="5124" name="Picture 4" descr="http://t2.gstatic.com/images?q=tbn:6x7i4hbaTgxQKM:http://i.ehow.com/images/a02/1m/e9/grasp-kohlbergs-stages-moral-reasoning-120X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1357298"/>
            <a:ext cx="1357320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Setting the scene...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071678"/>
            <a:ext cx="7772400" cy="4572000"/>
          </a:xfrm>
        </p:spPr>
        <p:txBody>
          <a:bodyPr/>
          <a:lstStyle/>
          <a:p>
            <a:r>
              <a:rPr lang="en-AU" dirty="0" smtClean="0"/>
              <a:t>Oil Spill in the Gulf of Mexico</a:t>
            </a:r>
          </a:p>
          <a:p>
            <a:r>
              <a:rPr lang="en-AU" dirty="0" smtClean="0">
                <a:hlinkClick r:id="rId2"/>
              </a:rPr>
              <a:t>http://www.youtube.com/watch?v=8LzIoi5GGko&amp;feature=related</a:t>
            </a:r>
            <a:endParaRPr lang="en-AU" dirty="0" smtClean="0">
              <a:hlinkClick r:id="rId3"/>
            </a:endParaRPr>
          </a:p>
          <a:p>
            <a:r>
              <a:rPr lang="en-AU" dirty="0" smtClean="0">
                <a:hlinkClick r:id="rId3"/>
              </a:rPr>
              <a:t>http://www.youtube.com/watch?v=68bKMtncSuw&amp;feature=related</a:t>
            </a:r>
            <a:endParaRPr lang="en-AU" dirty="0" smtClean="0"/>
          </a:p>
          <a:p>
            <a:r>
              <a:rPr lang="en-AU" dirty="0" smtClean="0">
                <a:hlinkClick r:id="rId4"/>
              </a:rPr>
              <a:t>http://www.youtube.com/watch?v=77pBcf0o444&amp;feature=related</a:t>
            </a:r>
            <a:endParaRPr lang="en-AU" dirty="0" smtClean="0"/>
          </a:p>
          <a:p>
            <a:r>
              <a:rPr lang="en-AU" dirty="0" smtClean="0"/>
              <a:t>Question – was the damage worth saving $500 000?</a:t>
            </a:r>
          </a:p>
        </p:txBody>
      </p:sp>
      <p:pic>
        <p:nvPicPr>
          <p:cNvPr id="19458" name="Picture 2" descr="http://t1.gstatic.com/images?q=tbn:RoadXUtaCEOZwM:http://celebrating200years.noaa.gov/transformations/spill_response/image5_4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214290"/>
            <a:ext cx="1571636" cy="2090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Enter...Craig Venter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hlinkClick r:id="rId2"/>
              </a:rPr>
              <a:t>http://www.youtube.com/watch?v=vOPkECdzTY0&amp;feature=related</a:t>
            </a:r>
            <a:endParaRPr lang="en-AU" dirty="0" smtClean="0"/>
          </a:p>
          <a:p>
            <a:r>
              <a:rPr lang="en-AU" dirty="0" smtClean="0"/>
              <a:t>...replaced the natural genome in a  cell with a slightly modified synthetic genome which issued orders by which the cell reproduced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 arising...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Given the catastrophic extent of the oil spill in the Gulf of Mexico...</a:t>
            </a:r>
          </a:p>
          <a:p>
            <a:r>
              <a:rPr lang="en-AU" dirty="0" smtClean="0"/>
              <a:t>...why don’t we create organisms in the lab that ‘love’ to eat oil spills?</a:t>
            </a:r>
          </a:p>
          <a:p>
            <a:r>
              <a:rPr lang="en-AU" dirty="0" smtClean="0"/>
              <a:t>...why don’t we create algae  that produce cheap </a:t>
            </a:r>
            <a:r>
              <a:rPr lang="en-AU" dirty="0" err="1" smtClean="0"/>
              <a:t>biofuel</a:t>
            </a:r>
            <a:r>
              <a:rPr lang="en-AU" dirty="0" smtClean="0"/>
              <a:t>?</a:t>
            </a:r>
          </a:p>
          <a:p>
            <a:r>
              <a:rPr lang="en-AU" dirty="0" smtClean="0"/>
              <a:t>...why don’t we create bacteria that specialise in cancer cells to eliminate </a:t>
            </a:r>
            <a:r>
              <a:rPr lang="en-AU" dirty="0" err="1" smtClean="0"/>
              <a:t>tumors</a:t>
            </a:r>
            <a:r>
              <a:rPr lang="en-AU" dirty="0" smtClean="0"/>
              <a:t> from human bodies?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Risks involved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Thomas Murray (President of the Hastings Centre for Bioethics): “When dealing with biological entities life has a tendency to find a way!”</a:t>
            </a:r>
            <a:endParaRPr lang="en-AU" dirty="0"/>
          </a:p>
        </p:txBody>
      </p:sp>
      <p:pic>
        <p:nvPicPr>
          <p:cNvPr id="16386" name="Picture 2" descr="http://t0.gstatic.com/images?q=tbn:0LZ81Z5TJuIV0M:http://1.bp.blogspot.com/_mJ4lc_Q9Q6k/S7OD4DZbK2I/AAAAAAAAmvI/JUH79yH7YmU/s400/MouseE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500570"/>
            <a:ext cx="2584288" cy="2071702"/>
          </a:xfrm>
          <a:prstGeom prst="rect">
            <a:avLst/>
          </a:prstGeom>
          <a:noFill/>
        </p:spPr>
      </p:pic>
      <p:pic>
        <p:nvPicPr>
          <p:cNvPr id="16388" name="Picture 4" descr="http://t3.gstatic.com/images?q=tbn:YLKHUiqTjppC6M:http://www.intentblog.com/archives/humananim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214818"/>
            <a:ext cx="3116634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if...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...there is an accident at a bio power plant? </a:t>
            </a:r>
          </a:p>
          <a:p>
            <a:r>
              <a:rPr lang="en-AU" dirty="0" smtClean="0"/>
              <a:t>...we don’t know how the mutated algae will react in a natural environment</a:t>
            </a:r>
          </a:p>
          <a:p>
            <a:r>
              <a:rPr lang="en-AU" dirty="0" smtClean="0"/>
              <a:t>...the oil-eating organism ‘learns’ to prefer ‘oil’ in living fish species to crude oil?</a:t>
            </a:r>
          </a:p>
          <a:p>
            <a:r>
              <a:rPr lang="en-AU" dirty="0" smtClean="0"/>
              <a:t>...the </a:t>
            </a:r>
            <a:r>
              <a:rPr lang="en-AU" dirty="0" err="1" smtClean="0"/>
              <a:t>tumor</a:t>
            </a:r>
            <a:r>
              <a:rPr lang="en-AU" dirty="0" smtClean="0"/>
              <a:t>-fighting bacteria create new diseases?</a:t>
            </a:r>
          </a:p>
          <a:p>
            <a:r>
              <a:rPr lang="en-AU" dirty="0" smtClean="0"/>
              <a:t>... </a:t>
            </a:r>
            <a:endParaRPr lang="en-AU" dirty="0"/>
          </a:p>
        </p:txBody>
      </p:sp>
      <p:pic>
        <p:nvPicPr>
          <p:cNvPr id="15362" name="Picture 2" descr="http://t2.gstatic.com/images?q=tbn:TJZyVqIk2ZZEcM:http://www.scharfphoto.com/fine_art_prints/archives/199812-026-Staph-Bacte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14291"/>
            <a:ext cx="1405900" cy="1428760"/>
          </a:xfrm>
          <a:prstGeom prst="rect">
            <a:avLst/>
          </a:prstGeom>
          <a:noFill/>
        </p:spPr>
      </p:pic>
      <p:pic>
        <p:nvPicPr>
          <p:cNvPr id="15364" name="Picture 4" descr="http://t2.gstatic.com/images?q=tbn:KSKqyaolCmEirM:http://justinbazan.files.wordpress.com/2008/07/bacteria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14290"/>
            <a:ext cx="1428760" cy="1428761"/>
          </a:xfrm>
          <a:prstGeom prst="rect">
            <a:avLst/>
          </a:prstGeom>
          <a:noFill/>
        </p:spPr>
      </p:pic>
      <p:pic>
        <p:nvPicPr>
          <p:cNvPr id="15366" name="Picture 6" descr="http://t0.gstatic.com/images?q=tbn:HF2EVSRUd8zKkM:http://www.eurekalert.org/multimedia/pub/web/6554_we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214290"/>
            <a:ext cx="1357322" cy="1413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t2.gstatic.com/images?q=tbn:YU0ahnquRQ1FaM:http://upload.wikimedia.org/wikipedia/commons/a/a6/Couple_of_Bacte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1" y="785794"/>
            <a:ext cx="2428891" cy="2511933"/>
          </a:xfrm>
          <a:prstGeom prst="rect">
            <a:avLst/>
          </a:prstGeom>
          <a:noFill/>
        </p:spPr>
      </p:pic>
      <p:pic>
        <p:nvPicPr>
          <p:cNvPr id="34820" name="Picture 4" descr="http://t1.gstatic.com/images?q=tbn:5-KxPkZ6-DjpnM:http://www.abc.net.au/reslib/200711/r207810_7939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071546"/>
            <a:ext cx="2578134" cy="1928826"/>
          </a:xfrm>
          <a:prstGeom prst="rect">
            <a:avLst/>
          </a:prstGeom>
          <a:noFill/>
        </p:spPr>
      </p:pic>
      <p:pic>
        <p:nvPicPr>
          <p:cNvPr id="34822" name="Picture 6" descr="http://t1.gstatic.com/images?q=tbn:kMkBVplhihaD6M:http://medicineworld.org/images/blogs/7-2007/strep-bacteria-26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3929066"/>
            <a:ext cx="1968511" cy="1571636"/>
          </a:xfrm>
          <a:prstGeom prst="rect">
            <a:avLst/>
          </a:prstGeom>
          <a:noFill/>
        </p:spPr>
      </p:pic>
      <p:pic>
        <p:nvPicPr>
          <p:cNvPr id="34824" name="Picture 8" descr="http://t1.gstatic.com/images?q=tbn:hbGlNYcxjy0pmM:http://blog.oregonlive.com/health_impact/2009/05/large_bacteri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3071810"/>
            <a:ext cx="2509447" cy="1857388"/>
          </a:xfrm>
          <a:prstGeom prst="rect">
            <a:avLst/>
          </a:prstGeom>
          <a:noFill/>
        </p:spPr>
      </p:pic>
      <p:pic>
        <p:nvPicPr>
          <p:cNvPr id="34826" name="Picture 10" descr="http://t0.gstatic.com/images?q=tbn:lNdcbG21djbSOM:http://www.health.state.mn.us/handhygiene/images/handsbacteri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7422" y="3357562"/>
            <a:ext cx="1624638" cy="2143140"/>
          </a:xfrm>
          <a:prstGeom prst="rect">
            <a:avLst/>
          </a:prstGeom>
          <a:noFill/>
        </p:spPr>
      </p:pic>
      <p:pic>
        <p:nvPicPr>
          <p:cNvPr id="34828" name="Picture 12" descr="http://t2.gstatic.com/images?q=tbn:Oc_24sV0nq-V9M:http://www.utexas.edu/features/2005/bacteria/graphics/bacteria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72" y="2643182"/>
            <a:ext cx="2143140" cy="1428760"/>
          </a:xfrm>
          <a:prstGeom prst="rect">
            <a:avLst/>
          </a:prstGeom>
          <a:noFill/>
        </p:spPr>
      </p:pic>
      <p:pic>
        <p:nvPicPr>
          <p:cNvPr id="34830" name="Picture 14" descr="http://t1.gstatic.com/images?q=tbn:aE8pkMFWYDLhuM:http://www.heliosdf.com/blog/wp-content/uploads/2010/01/ecoli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015" y="3286124"/>
            <a:ext cx="2001407" cy="2428892"/>
          </a:xfrm>
          <a:prstGeom prst="rect">
            <a:avLst/>
          </a:prstGeom>
          <a:noFill/>
        </p:spPr>
      </p:pic>
      <p:pic>
        <p:nvPicPr>
          <p:cNvPr id="34832" name="Picture 16" descr="http://t2.gstatic.com/images?q=tbn:Fq4m8xYdy1_sHM:http://hwize.com/probiotic/probiotic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9454" y="642918"/>
            <a:ext cx="1631622" cy="2428892"/>
          </a:xfrm>
          <a:prstGeom prst="rect">
            <a:avLst/>
          </a:prstGeom>
          <a:noFill/>
        </p:spPr>
      </p:pic>
      <p:pic>
        <p:nvPicPr>
          <p:cNvPr id="34834" name="Picture 18" descr="http://t1.gstatic.com/images?q=tbn:d0X1Wsbkg3rGgM:http://www.whatsnextnetwork.com/technology/media/bacteria_birth_control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00760" y="4500570"/>
            <a:ext cx="2236536" cy="2357430"/>
          </a:xfrm>
          <a:prstGeom prst="rect">
            <a:avLst/>
          </a:prstGeom>
          <a:noFill/>
        </p:spPr>
      </p:pic>
      <p:pic>
        <p:nvPicPr>
          <p:cNvPr id="34836" name="Picture 20" descr="http://t0.gstatic.com/images?q=tbn:mrSsy71jLhWkCM:http://whyfiles.org/coolimages/images/csi/bacteria_new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71670" y="5357802"/>
            <a:ext cx="1714512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5372112" cy="1702490"/>
          </a:xfrm>
        </p:spPr>
        <p:txBody>
          <a:bodyPr/>
          <a:lstStyle/>
          <a:p>
            <a:r>
              <a:rPr lang="en-AU" dirty="0" smtClean="0"/>
              <a:t>How do YOU feel about...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500174"/>
            <a:ext cx="6943748" cy="4788712"/>
          </a:xfrm>
        </p:spPr>
        <p:txBody>
          <a:bodyPr>
            <a:normAutofit fontScale="92500"/>
          </a:bodyPr>
          <a:lstStyle/>
          <a:p>
            <a:r>
              <a:rPr lang="en-AU" dirty="0" smtClean="0"/>
              <a:t>...cloned children</a:t>
            </a:r>
          </a:p>
          <a:p>
            <a:r>
              <a:rPr lang="en-AU" dirty="0" smtClean="0"/>
              <a:t>...human-animal hybrids</a:t>
            </a:r>
          </a:p>
          <a:p>
            <a:r>
              <a:rPr lang="en-AU" dirty="0" smtClean="0"/>
              <a:t>...a </a:t>
            </a:r>
            <a:r>
              <a:rPr lang="en-AU" dirty="0" err="1" smtClean="0"/>
              <a:t>fetus</a:t>
            </a:r>
            <a:r>
              <a:rPr lang="en-AU" dirty="0" smtClean="0"/>
              <a:t> grown solely to harvest its parts</a:t>
            </a:r>
          </a:p>
          <a:p>
            <a:r>
              <a:rPr lang="en-AU" dirty="0" smtClean="0"/>
              <a:t>...a </a:t>
            </a:r>
            <a:r>
              <a:rPr lang="en-AU" dirty="0" err="1" smtClean="0"/>
              <a:t>fetus</a:t>
            </a:r>
            <a:r>
              <a:rPr lang="en-AU" dirty="0" smtClean="0"/>
              <a:t> grown using our own genome to serve as the perfect spare parts supply</a:t>
            </a:r>
          </a:p>
          <a:p>
            <a:r>
              <a:rPr lang="en-AU" dirty="0" smtClean="0"/>
              <a:t>...the statement: “ Craig Venter did not invent life in any sense of the word, other than somebody who types on a computer has invented the computer.”</a:t>
            </a:r>
            <a:endParaRPr lang="en-AU" dirty="0"/>
          </a:p>
        </p:txBody>
      </p:sp>
      <p:pic>
        <p:nvPicPr>
          <p:cNvPr id="14338" name="Picture 2" descr="http://t3.gstatic.com/images?q=tbn:DYCHv2gJNR_WKM:http://www.politopics.com/uploaded_images/robot-7802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04" y="0"/>
            <a:ext cx="3000396" cy="1992452"/>
          </a:xfrm>
          <a:prstGeom prst="rect">
            <a:avLst/>
          </a:prstGeom>
          <a:noFill/>
        </p:spPr>
      </p:pic>
      <p:pic>
        <p:nvPicPr>
          <p:cNvPr id="14340" name="Picture 4" descr="http://t1.gstatic.com/images?q=tbn:WzB1s5ficbzJ3M:http://www.wallpaperez.info/wallpaper/games/Star-Wars-Republic-Commando-13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678"/>
            <a:ext cx="1801753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Ethical dilemmas...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somebody (often politicians) has to make decisions whether or not knowledge created through scientific research can and should be used</a:t>
            </a:r>
          </a:p>
          <a:p>
            <a:r>
              <a:rPr lang="en-AU" dirty="0" smtClean="0"/>
              <a:t>ethical dilemmas force decision-making on matters that can potentially harm living beings, environments, ...others. </a:t>
            </a:r>
            <a:endParaRPr lang="en-AU" dirty="0"/>
          </a:p>
        </p:txBody>
      </p:sp>
      <p:pic>
        <p:nvPicPr>
          <p:cNvPr id="13314" name="Picture 2" descr="http://t1.gstatic.com/images?q=tbn:s0JNmccifDJEyM:http://kentgh.files.wordpress.com/2009/01/barack_oba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66" y="0"/>
            <a:ext cx="2381234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331</TotalTime>
  <Words>699</Words>
  <Application>Microsoft Office PowerPoint</Application>
  <PresentationFormat>On-screen Show (4:3)</PresentationFormat>
  <Paragraphs>85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Metro</vt:lpstr>
      <vt:lpstr>Dilemma Story Pedagogy for Sustainability Education </vt:lpstr>
      <vt:lpstr>Setting the scene...</vt:lpstr>
      <vt:lpstr>Enter...Craig Venter</vt:lpstr>
      <vt:lpstr>Questions arising...</vt:lpstr>
      <vt:lpstr>Risks involved</vt:lpstr>
      <vt:lpstr>What if...</vt:lpstr>
      <vt:lpstr>Slide 7</vt:lpstr>
      <vt:lpstr>How do YOU feel about...</vt:lpstr>
      <vt:lpstr>Ethical dilemmas...</vt:lpstr>
      <vt:lpstr>Why is ethical decision-making important? </vt:lpstr>
      <vt:lpstr>Ethical dilemmas and sustainability...</vt:lpstr>
      <vt:lpstr>Students as decision-makers of the future ...</vt:lpstr>
      <vt:lpstr>One way of teaching ethical decision-making is through...</vt:lpstr>
      <vt:lpstr>Ethical dilemma stories</vt:lpstr>
      <vt:lpstr>Ethical dilemma stories</vt:lpstr>
      <vt:lpstr>Plan for Today</vt:lpstr>
      <vt:lpstr>History &amp; Philosophy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Dilemma Story Pedagogy for Sustainability Education Video:</dc:title>
  <dc:creator>Lily Settelmaier</dc:creator>
  <cp:lastModifiedBy>Lily Settelmaier</cp:lastModifiedBy>
  <cp:revision>42</cp:revision>
  <dcterms:created xsi:type="dcterms:W3CDTF">2010-07-02T05:07:05Z</dcterms:created>
  <dcterms:modified xsi:type="dcterms:W3CDTF">2010-07-03T07:29:43Z</dcterms:modified>
</cp:coreProperties>
</file>