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1" r:id="rId3"/>
    <p:sldId id="268" r:id="rId4"/>
    <p:sldId id="269" r:id="rId5"/>
    <p:sldId id="270" r:id="rId6"/>
    <p:sldId id="272" r:id="rId7"/>
    <p:sldId id="266" r:id="rId8"/>
    <p:sldId id="278" r:id="rId9"/>
    <p:sldId id="277" r:id="rId10"/>
    <p:sldId id="267" r:id="rId11"/>
    <p:sldId id="273" r:id="rId12"/>
    <p:sldId id="265" r:id="rId13"/>
    <p:sldId id="276" r:id="rId14"/>
    <p:sldId id="274" r:id="rId15"/>
    <p:sldId id="263" r:id="rId16"/>
    <p:sldId id="264" r:id="rId17"/>
    <p:sldId id="275" r:id="rId18"/>
    <p:sldId id="257" r:id="rId19"/>
    <p:sldId id="258" r:id="rId20"/>
    <p:sldId id="259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44F577-DC35-4741-9E8E-E401D720CFA5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829E2FC-B17E-47A9-956F-AF6E2875E00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8ZuKF3dxCY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yahoo.com/watch/3655903/10065162" TargetMode="External"/><Relationship Id="rId2" Type="http://schemas.openxmlformats.org/officeDocument/2006/relationships/hyperlink" Target="http://www.videopediaworld.com/video/20296/Extreme-Drought-in-Australia--BBC-Science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Dilemma Story Pedagogy for Sustainability Education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Dilemma Story Workshop – Session 4</a:t>
            </a:r>
            <a:endParaRPr lang="en-AU" dirty="0"/>
          </a:p>
        </p:txBody>
      </p:sp>
      <p:pic>
        <p:nvPicPr>
          <p:cNvPr id="16386" name="Picture 2" descr="http://t3.gstatic.com/images?q=tbn:F1J7v8YubxjE2M:http://www.yourmorals.org/man_cross_fing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28604"/>
            <a:ext cx="2411708" cy="1500198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NJUOhhmlI_cBQM:http://www.ertnow.com/photofolio/img/PICT0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285992"/>
            <a:ext cx="2084823" cy="1571636"/>
          </a:xfrm>
          <a:prstGeom prst="rect">
            <a:avLst/>
          </a:prstGeom>
          <a:noFill/>
        </p:spPr>
      </p:pic>
      <p:pic>
        <p:nvPicPr>
          <p:cNvPr id="16390" name="Picture 6" descr="http://t1.gstatic.com/images?q=tbn:KpaBOy8sucU8RM:http://roadaccidentlawyer.com/files/u1/values-and-ethic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428736"/>
            <a:ext cx="2036557" cy="2500330"/>
          </a:xfrm>
          <a:prstGeom prst="rect">
            <a:avLst/>
          </a:prstGeom>
          <a:noFill/>
        </p:spPr>
      </p:pic>
      <p:pic>
        <p:nvPicPr>
          <p:cNvPr id="16392" name="Picture 8" descr="http://t1.gstatic.com/images?q=tbn:r4xlZ9RBxzbYnM:http://www.theliffeypress.com/prodimages/Scally_l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57166"/>
            <a:ext cx="2000262" cy="3000396"/>
          </a:xfrm>
          <a:prstGeom prst="rect">
            <a:avLst/>
          </a:prstGeom>
          <a:noFill/>
        </p:spPr>
      </p:pic>
      <p:pic>
        <p:nvPicPr>
          <p:cNvPr id="16394" name="Picture 10" descr="http://t3.gstatic.com/images?q=tbn:BxUbvEeizoCUiM:http://compass-counselling.co.uk/media/values_ethic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1000108"/>
            <a:ext cx="2442405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of values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Traditionally </a:t>
            </a:r>
            <a:r>
              <a:rPr lang="en-AU" b="1" dirty="0" smtClean="0"/>
              <a:t>direct instruction </a:t>
            </a:r>
            <a:r>
              <a:rPr lang="en-AU" dirty="0" smtClean="0"/>
              <a:t>– lecture style</a:t>
            </a:r>
          </a:p>
          <a:p>
            <a:r>
              <a:rPr lang="en-AU" dirty="0" smtClean="0"/>
              <a:t>Students  listen and learn values by heart</a:t>
            </a:r>
          </a:p>
        </p:txBody>
      </p:sp>
      <p:pic>
        <p:nvPicPr>
          <p:cNvPr id="3074" name="Picture 2" descr="http://t1.gstatic.com/images?q=tbn:vLvdxEItKxoJSM:http://www-rohan.sdsu.edu/~renglish/377/notes/chapt14/valu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643314"/>
            <a:ext cx="1785950" cy="2143140"/>
          </a:xfrm>
          <a:prstGeom prst="rect">
            <a:avLst/>
          </a:prstGeom>
          <a:noFill/>
        </p:spPr>
      </p:pic>
      <p:pic>
        <p:nvPicPr>
          <p:cNvPr id="12290" name="Picture 2" descr="http://t2.gstatic.com/images?q=tbn:Sk5a6tCKpNxl8M:http://www.isu.edu/stdorg/idea/ethi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643314"/>
            <a:ext cx="2728579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43880" cy="1273862"/>
          </a:xfrm>
        </p:spPr>
        <p:txBody>
          <a:bodyPr/>
          <a:lstStyle/>
          <a:p>
            <a:r>
              <a:rPr lang="en-AU" dirty="0" smtClean="0"/>
              <a:t>Constructivist approaches to values learning: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928802"/>
            <a:ext cx="7643866" cy="2714644"/>
          </a:xfrm>
        </p:spPr>
        <p:txBody>
          <a:bodyPr/>
          <a:lstStyle/>
          <a:p>
            <a:r>
              <a:rPr lang="en-AU" dirty="0" smtClean="0"/>
              <a:t>Students construct their own knowledge</a:t>
            </a:r>
          </a:p>
          <a:p>
            <a:r>
              <a:rPr lang="en-AU" dirty="0" smtClean="0"/>
              <a:t> Students construct their own values </a:t>
            </a:r>
          </a:p>
          <a:p>
            <a:r>
              <a:rPr lang="en-AU" dirty="0" smtClean="0"/>
              <a:t>Teacher does NOT tell students what to think, what not to think!</a:t>
            </a:r>
          </a:p>
          <a:p>
            <a:r>
              <a:rPr lang="en-AU" dirty="0" smtClean="0"/>
              <a:t>Teacher guides discussion!</a:t>
            </a:r>
          </a:p>
          <a:p>
            <a:endParaRPr lang="en-AU" dirty="0"/>
          </a:p>
        </p:txBody>
      </p:sp>
      <p:pic>
        <p:nvPicPr>
          <p:cNvPr id="1026" name="Picture 2" descr="http://t3.gstatic.com/images?q=tbn:JUg34V6JJzNqEM:http://blogs.voices.com/voxdaily/core-val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7712" y="4143380"/>
            <a:ext cx="310628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teacher’s role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Facilitator</a:t>
            </a:r>
          </a:p>
          <a:p>
            <a:r>
              <a:rPr lang="en-AU" dirty="0"/>
              <a:t>Storyteller</a:t>
            </a:r>
          </a:p>
          <a:p>
            <a:r>
              <a:rPr lang="en-AU" dirty="0"/>
              <a:t>Devil’s </a:t>
            </a:r>
            <a:r>
              <a:rPr lang="en-AU" dirty="0">
                <a:hlinkClick r:id="" action="ppaction://noaction"/>
              </a:rPr>
              <a:t>advocate</a:t>
            </a:r>
            <a:endParaRPr lang="en-AU" dirty="0"/>
          </a:p>
          <a:p>
            <a:r>
              <a:rPr lang="en-US" dirty="0" smtClean="0"/>
              <a:t>Provider of learning opportunities – storyteller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t1.gstatic.com/images?q=tbn:p7UFRDIuRU3UkM:http://www.bam.gov/teachers/images/image_tea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71480"/>
            <a:ext cx="2286016" cy="2422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pitfalls for teachers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A poor ethics teacher:</a:t>
            </a:r>
          </a:p>
          <a:p>
            <a:r>
              <a:rPr lang="en-AU" dirty="0" smtClean="0"/>
              <a:t>indoctrinates!</a:t>
            </a:r>
          </a:p>
          <a:p>
            <a:r>
              <a:rPr lang="en-AU" dirty="0" smtClean="0"/>
              <a:t>steers discussion in his/her preferred direction!</a:t>
            </a:r>
          </a:p>
          <a:p>
            <a:r>
              <a:rPr lang="en-AU" dirty="0" smtClean="0"/>
              <a:t>tells students their response is ‘wrong’!</a:t>
            </a:r>
          </a:p>
          <a:p>
            <a:r>
              <a:rPr lang="en-AU" dirty="0" smtClean="0"/>
              <a:t>chooses only topics interesting for him/herself!</a:t>
            </a:r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878" y="428604"/>
            <a:ext cx="8501122" cy="1143008"/>
          </a:xfrm>
        </p:spPr>
        <p:txBody>
          <a:bodyPr/>
          <a:lstStyle/>
          <a:p>
            <a:r>
              <a:rPr lang="en-AU" dirty="0" smtClean="0"/>
              <a:t>Students’ role – active learner</a:t>
            </a:r>
            <a:endParaRPr lang="en-AU" dirty="0"/>
          </a:p>
        </p:txBody>
      </p:sp>
      <p:pic>
        <p:nvPicPr>
          <p:cNvPr id="29698" name="Picture 2" descr="http://t1.gstatic.com/images?q=tbn:1OTFiTlQHA81MM:http://www.ideachampions.com/heart/math_learner_l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2286016" cy="1500198"/>
          </a:xfrm>
          <a:prstGeom prst="rect">
            <a:avLst/>
          </a:prstGeom>
          <a:noFill/>
        </p:spPr>
      </p:pic>
      <p:pic>
        <p:nvPicPr>
          <p:cNvPr id="29700" name="Picture 4" descr="http://t0.gstatic.com/images?q=tbn:_3M8_KaJZBoAHM:https://secure.roysclub.com/images/photo.kid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643182"/>
            <a:ext cx="1857386" cy="1857388"/>
          </a:xfrm>
          <a:prstGeom prst="rect">
            <a:avLst/>
          </a:prstGeom>
          <a:noFill/>
        </p:spPr>
      </p:pic>
      <p:pic>
        <p:nvPicPr>
          <p:cNvPr id="29702" name="Picture 6" descr="http://t0.gstatic.com/images?q=tbn:n-G8MJmpuToCQM:http://www.simmons.edu/i/toplevel/content/studentBigCollage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357298"/>
            <a:ext cx="2441000" cy="2286016"/>
          </a:xfrm>
          <a:prstGeom prst="rect">
            <a:avLst/>
          </a:prstGeom>
          <a:noFill/>
        </p:spPr>
      </p:pic>
      <p:pic>
        <p:nvPicPr>
          <p:cNvPr id="29704" name="Picture 8" descr="http://t0.gstatic.com/images?q=tbn:kZFAZpMZHrddWM:http://www.kleinfoundation.org/programs/Peru%2520student%2520pics%2520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786190"/>
            <a:ext cx="2714644" cy="1802857"/>
          </a:xfrm>
          <a:prstGeom prst="rect">
            <a:avLst/>
          </a:prstGeom>
          <a:noFill/>
        </p:spPr>
      </p:pic>
      <p:pic>
        <p:nvPicPr>
          <p:cNvPr id="29706" name="Picture 10" descr="http://t2.gstatic.com/images?q=tbn:FDTGUude5AXQPM:http://www.vcc.edu/explore/images/Students%2520Studying%2520Outside%2520Pictur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071942"/>
            <a:ext cx="2755562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5514988" cy="1059548"/>
          </a:xfrm>
        </p:spPr>
        <p:txBody>
          <a:bodyPr/>
          <a:lstStyle/>
          <a:p>
            <a:r>
              <a:rPr lang="en-AU" dirty="0" smtClean="0"/>
              <a:t>Individual Learning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428868"/>
            <a:ext cx="8229600" cy="3788580"/>
          </a:xfrm>
        </p:spPr>
        <p:txBody>
          <a:bodyPr/>
          <a:lstStyle/>
          <a:p>
            <a:r>
              <a:rPr lang="en-AU" dirty="0" smtClean="0"/>
              <a:t>forced to think critically about a solution to a dilemma situation</a:t>
            </a:r>
          </a:p>
          <a:p>
            <a:r>
              <a:rPr lang="en-AU" dirty="0" smtClean="0"/>
              <a:t>forced to reflect critically on one’s own values</a:t>
            </a:r>
          </a:p>
          <a:p>
            <a:r>
              <a:rPr lang="en-AU" dirty="0" smtClean="0"/>
              <a:t>Important: “Explain your answer...why did you choose...?</a:t>
            </a:r>
          </a:p>
          <a:p>
            <a:r>
              <a:rPr lang="en-AU" dirty="0" smtClean="0"/>
              <a:t>Explanation forces students to think more deeply about the issue!</a:t>
            </a:r>
            <a:endParaRPr lang="en-AU" dirty="0"/>
          </a:p>
        </p:txBody>
      </p:sp>
      <p:pic>
        <p:nvPicPr>
          <p:cNvPr id="4098" name="Picture 2" descr="http://t1.gstatic.com/images?q=tbn:f1whYxWaH99VeM:http://www.padmaali.com/IndividualThera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57166"/>
            <a:ext cx="2857520" cy="1883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714356"/>
            <a:ext cx="6086492" cy="988110"/>
          </a:xfrm>
        </p:spPr>
        <p:txBody>
          <a:bodyPr/>
          <a:lstStyle/>
          <a:p>
            <a:r>
              <a:rPr lang="en-AU" dirty="0" smtClean="0"/>
              <a:t>Collaborative Learning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357406"/>
            <a:ext cx="8072462" cy="4500594"/>
          </a:xfrm>
        </p:spPr>
        <p:txBody>
          <a:bodyPr>
            <a:normAutofit/>
          </a:bodyPr>
          <a:lstStyle/>
          <a:p>
            <a:r>
              <a:rPr lang="en-AU" dirty="0" smtClean="0"/>
              <a:t>Sharing of one’s values, opinions and decisions is not common in most conversations</a:t>
            </a:r>
          </a:p>
          <a:p>
            <a:r>
              <a:rPr lang="en-AU" dirty="0" smtClean="0"/>
              <a:t>Being confronted with other people’s opinions </a:t>
            </a:r>
          </a:p>
          <a:p>
            <a:r>
              <a:rPr lang="en-AU" dirty="0" smtClean="0"/>
              <a:t>Learning about other people’s values and opinions</a:t>
            </a:r>
          </a:p>
        </p:txBody>
      </p:sp>
      <p:pic>
        <p:nvPicPr>
          <p:cNvPr id="5122" name="Picture 2" descr="http://t3.gstatic.com/images?q=tbn:szAX_bjp2aTEgM:http://cmtvarok.files.wordpress.com/2008/11/collabo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2071670" cy="2071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Student might think...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“Maybe their decision is better than mine?”</a:t>
            </a:r>
          </a:p>
          <a:p>
            <a:r>
              <a:rPr lang="en-AU" dirty="0" smtClean="0"/>
              <a:t>“Maybe they thought of something that had not occurred to me at all?”</a:t>
            </a:r>
          </a:p>
          <a:p>
            <a:r>
              <a:rPr lang="en-AU" dirty="0" smtClean="0"/>
              <a:t>“Maybe I like their opinion better?”</a:t>
            </a:r>
          </a:p>
          <a:p>
            <a:r>
              <a:rPr lang="en-AU" dirty="0" smtClean="0"/>
              <a:t>“Maybe after listening to others I will certain that my opinion is good?”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571480"/>
            <a:ext cx="7229500" cy="916672"/>
          </a:xfrm>
        </p:spPr>
        <p:txBody>
          <a:bodyPr/>
          <a:lstStyle/>
          <a:p>
            <a:r>
              <a:rPr lang="en-AU" dirty="0" smtClean="0"/>
              <a:t>Types of thinking involved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Critical thinking – Bloom’s Taxonomy, left brain activity</a:t>
            </a:r>
          </a:p>
          <a:p>
            <a:r>
              <a:rPr lang="en-AU" dirty="0" smtClean="0"/>
              <a:t>Critical reflection – focusing on self, inwards, right brain activity</a:t>
            </a:r>
          </a:p>
          <a:p>
            <a:r>
              <a:rPr lang="en-AU" dirty="0" smtClean="0"/>
              <a:t>Values learning through ethical dilemma stories is therefore a </a:t>
            </a:r>
            <a:r>
              <a:rPr lang="en-AU" b="1" dirty="0" smtClean="0"/>
              <a:t>whole brain activity</a:t>
            </a:r>
            <a:r>
              <a:rPr lang="en-AU" dirty="0" smtClean="0"/>
              <a:t>!</a:t>
            </a:r>
            <a:endParaRPr lang="en-AU" dirty="0"/>
          </a:p>
        </p:txBody>
      </p:sp>
      <p:pic>
        <p:nvPicPr>
          <p:cNvPr id="2050" name="Picture 2" descr="http://t1.gstatic.com/images?q=tbn:FAWNwV6wEUnXPM:http://blogs.theage.com.au/screenplay/chimpanzee_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57322" cy="1739069"/>
          </a:xfrm>
          <a:prstGeom prst="rect">
            <a:avLst/>
          </a:prstGeom>
          <a:noFill/>
        </p:spPr>
      </p:pic>
      <p:pic>
        <p:nvPicPr>
          <p:cNvPr id="2052" name="Picture 4" descr="http://t1.gstatic.com/images?q=tbn:bBUleHLeIloY6M:http://rtnl.files.wordpress.com/2007/01/thinker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4906480"/>
            <a:ext cx="1285884" cy="19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build a dilemma story?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See Handout</a:t>
            </a:r>
          </a:p>
          <a:p>
            <a:r>
              <a:rPr lang="en-AU" dirty="0" smtClean="0"/>
              <a:t>Brainstorm topics for own story</a:t>
            </a:r>
            <a:endParaRPr lang="en-AU" dirty="0"/>
          </a:p>
        </p:txBody>
      </p:sp>
      <p:pic>
        <p:nvPicPr>
          <p:cNvPr id="1026" name="Picture 2" descr="http://t0.gstatic.com/images?q=tbn:jeZEoZiKED1A8M:http://api.ning.com/files/3dClu3zYZut4ZKX3hd4hZM2tGrKYV*SqzM9829ZHwNWxwHNDj8fkhYE9CDdt0jeHxaBepeqMoa-rSMWSPUx0AzTNyGY65PAA/stor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00372"/>
            <a:ext cx="2951838" cy="2928958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0EaUbvmMTL6xM:http://www.holyspiritinteractive.net/kids/biblestories/a-love-sto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7" y="3357562"/>
            <a:ext cx="1888343" cy="1857388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LA_UyER9pNoZYM:http://www.vanityfair.com/images/culture/2009/03/west-side-story-0903-pp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000372"/>
            <a:ext cx="1571636" cy="2135375"/>
          </a:xfrm>
          <a:prstGeom prst="rect">
            <a:avLst/>
          </a:prstGeom>
          <a:noFill/>
        </p:spPr>
      </p:pic>
      <p:pic>
        <p:nvPicPr>
          <p:cNvPr id="1032" name="Picture 8" descr="http://t0.gstatic.com/images?q=tbn:isxU0lSAfL33IM:http://www.impawards.com/1995/posters/toy_story_ver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572007"/>
            <a:ext cx="1637483" cy="2285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Plan for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History &amp; philosophy of dilemma pedagogy</a:t>
            </a:r>
          </a:p>
          <a:p>
            <a:r>
              <a:rPr lang="en-AU" dirty="0" smtClean="0"/>
              <a:t>Dilemma story pedagogy</a:t>
            </a:r>
          </a:p>
          <a:p>
            <a:r>
              <a:rPr lang="en-AU" dirty="0" smtClean="0"/>
              <a:t>Values learning through ethical dilemmas</a:t>
            </a:r>
          </a:p>
          <a:p>
            <a:r>
              <a:rPr lang="en-AU" dirty="0" smtClean="0"/>
              <a:t>Types of thinking involved</a:t>
            </a:r>
          </a:p>
          <a:p>
            <a:r>
              <a:rPr lang="en-AU" dirty="0" smtClean="0"/>
              <a:t>Role of the teacher</a:t>
            </a:r>
          </a:p>
          <a:p>
            <a:r>
              <a:rPr lang="en-AU" dirty="0" smtClean="0"/>
              <a:t>Structure of dilemma stories</a:t>
            </a:r>
          </a:p>
          <a:p>
            <a:r>
              <a:rPr lang="en-AU" dirty="0" smtClean="0"/>
              <a:t>Structure of dilemma lessons</a:t>
            </a:r>
          </a:p>
          <a:p>
            <a:r>
              <a:rPr lang="en-AU" dirty="0" smtClean="0"/>
              <a:t>Structure your own dilemma story</a:t>
            </a:r>
          </a:p>
          <a:p>
            <a:endParaRPr lang="en-AU" dirty="0"/>
          </a:p>
        </p:txBody>
      </p:sp>
      <p:pic>
        <p:nvPicPr>
          <p:cNvPr id="3074" name="Picture 2" descr="http://t1.gstatic.com/images?q=tbn:tA9JIZyFT8AvaM:http://usexpertise.com/images/aboutus/title_oureth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488" y="5143488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572428" cy="2786082"/>
          </a:xfrm>
        </p:spPr>
        <p:txBody>
          <a:bodyPr>
            <a:normAutofit/>
          </a:bodyPr>
          <a:lstStyle/>
          <a:p>
            <a:r>
              <a:rPr lang="en-AU" dirty="0" smtClean="0"/>
              <a:t>Write own dilemma story</a:t>
            </a:r>
          </a:p>
          <a:p>
            <a:r>
              <a:rPr lang="en-AU" dirty="0" smtClean="0"/>
              <a:t>Where and how does your story fit in the curriculum or in your context?</a:t>
            </a:r>
          </a:p>
          <a:p>
            <a:r>
              <a:rPr lang="en-AU" dirty="0" smtClean="0"/>
              <a:t>Micro-teach own dilemma story</a:t>
            </a:r>
          </a:p>
          <a:p>
            <a:r>
              <a:rPr lang="en-AU" dirty="0" smtClean="0"/>
              <a:t>Improve story</a:t>
            </a:r>
          </a:p>
        </p:txBody>
      </p:sp>
      <p:pic>
        <p:nvPicPr>
          <p:cNvPr id="26628" name="Picture 4" descr="http://t0.gstatic.com/images?q=tbn:xg2czKVfR2q59M:http://www.real-estate-marketing-link.info/image-files/whats_your_story_o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214818"/>
            <a:ext cx="266175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If you think this is hard and you can’t do it </a:t>
            </a:r>
            <a:r>
              <a:rPr lang="en-AU" smtClean="0"/>
              <a:t>watch this!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786058"/>
            <a:ext cx="7715304" cy="1285876"/>
          </a:xfrm>
        </p:spPr>
        <p:txBody>
          <a:bodyPr/>
          <a:lstStyle/>
          <a:p>
            <a:r>
              <a:rPr lang="en-AU" dirty="0" smtClean="0">
                <a:hlinkClick r:id="rId2"/>
              </a:rPr>
              <a:t>http://www.youtube.com/watch?v=H8ZuKF3dxCY&amp;feature=related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History and Philosophy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Kohlberg’s student </a:t>
            </a:r>
            <a:r>
              <a:rPr lang="en-AU" b="1" i="1" dirty="0" smtClean="0"/>
              <a:t>Carol Gilligan </a:t>
            </a:r>
          </a:p>
          <a:p>
            <a:r>
              <a:rPr lang="en-AU" dirty="0" smtClean="0"/>
              <a:t>critical of Kohlberg’s model</a:t>
            </a:r>
          </a:p>
          <a:p>
            <a:r>
              <a:rPr lang="en-AU" dirty="0" smtClean="0"/>
              <a:t>Kohlberg’s stage model did not describe accurately girls’/women’s moral development</a:t>
            </a:r>
          </a:p>
          <a:p>
            <a:r>
              <a:rPr lang="en-AU" dirty="0" smtClean="0"/>
              <a:t>Gilligan’s model is focused around relationships and care</a:t>
            </a:r>
          </a:p>
          <a:p>
            <a:r>
              <a:rPr lang="en-AU" b="1" i="1" dirty="0" smtClean="0"/>
              <a:t>Ethics of Care</a:t>
            </a:r>
            <a:endParaRPr lang="en-AU" b="1" i="1" dirty="0"/>
          </a:p>
        </p:txBody>
      </p:sp>
      <p:pic>
        <p:nvPicPr>
          <p:cNvPr id="4098" name="Picture 2" descr="See full siz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357694"/>
            <a:ext cx="138804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872442" cy="1202424"/>
          </a:xfrm>
        </p:spPr>
        <p:txBody>
          <a:bodyPr/>
          <a:lstStyle/>
          <a:p>
            <a:r>
              <a:rPr lang="en-AU" dirty="0" smtClean="0"/>
              <a:t>A useful model for 21</a:t>
            </a:r>
            <a:r>
              <a:rPr lang="en-AU" baseline="30000" dirty="0" smtClean="0"/>
              <a:t>st</a:t>
            </a:r>
            <a:r>
              <a:rPr lang="en-AU" dirty="0" smtClean="0"/>
              <a:t> Century schools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215238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b="1" i="1" dirty="0" smtClean="0"/>
              <a:t>Felicity Haynes </a:t>
            </a:r>
            <a:r>
              <a:rPr lang="en-AU" dirty="0" smtClean="0"/>
              <a:t>combined 3 types of ethics:</a:t>
            </a:r>
          </a:p>
          <a:p>
            <a:r>
              <a:rPr lang="en-AU" dirty="0" smtClean="0"/>
              <a:t>Ethics of Justice – Ethics of Consistency</a:t>
            </a:r>
          </a:p>
          <a:p>
            <a:r>
              <a:rPr lang="en-AU" dirty="0" smtClean="0"/>
              <a:t>Ethics of Care</a:t>
            </a:r>
          </a:p>
          <a:p>
            <a:r>
              <a:rPr lang="en-AU" dirty="0" smtClean="0"/>
              <a:t>Ethics of Consequences 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 </a:t>
            </a:r>
          </a:p>
          <a:p>
            <a:endParaRPr lang="en-AU" dirty="0"/>
          </a:p>
        </p:txBody>
      </p:sp>
      <p:pic>
        <p:nvPicPr>
          <p:cNvPr id="3074" name="Picture 2" descr="http://t3.gstatic.com/images?q=tbn:20Af4GuMM7edmM:http://images.ebookmall.com/ImageType-100/0287-1/%257B4179D426-2B72-48DB-BE27-48286E325518%257DImg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2928934"/>
            <a:ext cx="116123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914400"/>
          </a:xfrm>
        </p:spPr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Borromean</a:t>
            </a:r>
            <a:r>
              <a:rPr lang="en-AU" dirty="0" smtClean="0"/>
              <a:t> Knot of Ethics </a:t>
            </a:r>
            <a:r>
              <a:rPr lang="en-AU" sz="2000" dirty="0" smtClean="0"/>
              <a:t>after </a:t>
            </a:r>
            <a:r>
              <a:rPr lang="en-AU" sz="2000" dirty="0" err="1" smtClean="0"/>
              <a:t>Lacan</a:t>
            </a:r>
            <a:r>
              <a:rPr lang="en-AU" sz="2000" dirty="0" smtClean="0"/>
              <a:t> </a:t>
            </a:r>
            <a:r>
              <a:rPr lang="en-AU" dirty="0" smtClean="0"/>
              <a:t>(Haynes, 1998)</a:t>
            </a:r>
            <a:br>
              <a:rPr lang="en-AU" dirty="0" smtClean="0"/>
            </a:br>
            <a:endParaRPr lang="en-AU" dirty="0"/>
          </a:p>
        </p:txBody>
      </p:sp>
      <p:pic>
        <p:nvPicPr>
          <p:cNvPr id="4" name="Picture 3" descr="F:\borromean knot copy.JPG"/>
          <p:cNvPicPr/>
          <p:nvPr/>
        </p:nvPicPr>
        <p:blipFill>
          <a:blip r:embed="rId2" cstate="print">
            <a:lum bright="12000" contrast="84000"/>
          </a:blip>
          <a:srcRect/>
          <a:stretch>
            <a:fillRect/>
          </a:stretch>
        </p:blipFill>
        <p:spPr bwMode="auto">
          <a:xfrm>
            <a:off x="2786050" y="1643050"/>
            <a:ext cx="392909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00068" y="528834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200" dirty="0" smtClean="0"/>
              <a:t>All 3 types </a:t>
            </a:r>
            <a:r>
              <a:rPr lang="en-AU" sz="3200" b="1" dirty="0" smtClean="0"/>
              <a:t>together </a:t>
            </a:r>
            <a:r>
              <a:rPr lang="en-AU" sz="3200" dirty="0" smtClean="0"/>
              <a:t>provide a valuable framework for educating young decision-makers!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914400"/>
          </a:xfrm>
        </p:spPr>
        <p:txBody>
          <a:bodyPr/>
          <a:lstStyle/>
          <a:p>
            <a:r>
              <a:rPr lang="en-AU" dirty="0" smtClean="0"/>
              <a:t>Dilemma story pedagogy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000108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Lessons are structured into alternate phases of:</a:t>
            </a:r>
          </a:p>
          <a:p>
            <a:r>
              <a:rPr lang="en-AU" dirty="0" smtClean="0"/>
              <a:t>Storytelling</a:t>
            </a:r>
          </a:p>
          <a:p>
            <a:r>
              <a:rPr lang="en-AU" dirty="0" smtClean="0"/>
              <a:t>Individual reflection</a:t>
            </a:r>
          </a:p>
          <a:p>
            <a:r>
              <a:rPr lang="en-AU" dirty="0" smtClean="0"/>
              <a:t>Collaborative reflection</a:t>
            </a:r>
          </a:p>
          <a:p>
            <a:r>
              <a:rPr lang="en-AU" dirty="0" smtClean="0"/>
              <a:t>discussion</a:t>
            </a:r>
          </a:p>
          <a:p>
            <a:r>
              <a:rPr lang="en-AU" dirty="0" smtClean="0"/>
              <a:t>Role of the teacher different from ‘normal’ classes</a:t>
            </a:r>
            <a:endParaRPr lang="en-AU" dirty="0"/>
          </a:p>
        </p:txBody>
      </p:sp>
      <p:pic>
        <p:nvPicPr>
          <p:cNvPr id="2050" name="Picture 2" descr="http://t1.gstatic.com/images?q=tbn:iEr9FvjVH6iTIM:http://epress.anu.edu.au/anzsog/dep_secs/images/ch10photo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429131"/>
            <a:ext cx="1500198" cy="2250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solidFill>
                  <a:srgbClr val="990099"/>
                </a:solidFill>
                <a:latin typeface="Comic Sans MS" pitchFamily="66" charset="0"/>
              </a:rPr>
              <a:t>Typical dilemma unit…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528638" y="25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AU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8086725" cy="1781175"/>
          </a:xfrm>
          <a:prstGeom prst="rect">
            <a:avLst/>
          </a:prstGeom>
          <a:noFill/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133600" y="43434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‘</a:t>
            </a:r>
            <a:r>
              <a:rPr lang="en-US" sz="2400" dirty="0">
                <a:latin typeface="Arial Narrow" pitchFamily="34" charset="0"/>
                <a:cs typeface="Times New Roman" pitchFamily="18" charset="0"/>
              </a:rPr>
              <a:t>Activities during a ‘typical’ dilemma unit’ (as suggested by </a:t>
            </a:r>
            <a:r>
              <a:rPr lang="en-US" sz="2400" dirty="0" err="1">
                <a:latin typeface="Arial Narrow" pitchFamily="34" charset="0"/>
                <a:cs typeface="Times New Roman" pitchFamily="18" charset="0"/>
              </a:rPr>
              <a:t>Gschweitl</a:t>
            </a:r>
            <a:r>
              <a:rPr lang="en-US" sz="2400" dirty="0">
                <a:latin typeface="Arial Narrow" pitchFamily="34" charset="0"/>
                <a:cs typeface="Times New Roman" pitchFamily="18" charset="0"/>
              </a:rPr>
              <a:t> et al, </a:t>
            </a:r>
            <a:r>
              <a:rPr lang="en-US" sz="2400" dirty="0">
                <a:latin typeface="Arial Narrow" pitchFamily="34" charset="0"/>
                <a:cs typeface="Times New Roman" pitchFamily="18" charset="0"/>
                <a:hlinkClick r:id="" action="ppaction://noaction"/>
              </a:rPr>
              <a:t>1998</a:t>
            </a:r>
            <a:r>
              <a:rPr lang="en-US" sz="2400" dirty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en-AU" sz="1100" dirty="0">
                <a:latin typeface="Arial Narrow" pitchFamily="34" charset="0"/>
              </a:rPr>
              <a:t> </a:t>
            </a:r>
            <a:endParaRPr lang="en-AU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Climate Change Dilemma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571472" y="1714488"/>
            <a:ext cx="857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hlinkClick r:id="rId2"/>
              </a:rPr>
              <a:t>http://www.videopediaworld.com/video/20296/Extreme-Drought-in-Australia--BBC-Science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928662" y="3143249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hlinkClick r:id="rId3"/>
              </a:rPr>
              <a:t>http://video.yahoo.com/watch/3655903/10065162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214422"/>
            <a:ext cx="7772400" cy="914400"/>
          </a:xfrm>
        </p:spPr>
        <p:txBody>
          <a:bodyPr/>
          <a:lstStyle/>
          <a:p>
            <a:r>
              <a:rPr lang="en-AU" dirty="0" smtClean="0"/>
              <a:t>When to use dilemma stories?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071678"/>
            <a:ext cx="7772400" cy="4572000"/>
          </a:xfrm>
        </p:spPr>
        <p:txBody>
          <a:bodyPr/>
          <a:lstStyle/>
          <a:p>
            <a:r>
              <a:rPr lang="en-AU" b="1" dirty="0" smtClean="0"/>
              <a:t>At the beginning of a topic </a:t>
            </a:r>
            <a:r>
              <a:rPr lang="en-AU" dirty="0" smtClean="0"/>
              <a:t>– as an introduction, to raise interest in a new topic</a:t>
            </a:r>
          </a:p>
          <a:p>
            <a:r>
              <a:rPr lang="en-AU" b="1" dirty="0" smtClean="0"/>
              <a:t>In the middle of a topic </a:t>
            </a:r>
            <a:r>
              <a:rPr lang="en-AU" dirty="0" smtClean="0"/>
              <a:t>– to enhance ongoing learning</a:t>
            </a:r>
          </a:p>
          <a:p>
            <a:r>
              <a:rPr lang="en-AU" b="1" dirty="0" smtClean="0"/>
              <a:t>At the end of a topic </a:t>
            </a:r>
            <a:r>
              <a:rPr lang="en-AU" dirty="0" smtClean="0"/>
              <a:t>–  as a culmination of learning.</a:t>
            </a:r>
          </a:p>
          <a:p>
            <a:r>
              <a:rPr lang="en-AU" dirty="0" smtClean="0"/>
              <a:t>Not too often but regularly!</a:t>
            </a:r>
            <a:endParaRPr lang="en-AU" dirty="0"/>
          </a:p>
        </p:txBody>
      </p:sp>
      <p:pic>
        <p:nvPicPr>
          <p:cNvPr id="30722" name="Picture 2" descr="http://t0.gstatic.com/images?q=tbn:FGqQYm6Q4ooJEM:http://fasteddie.files.wordpress.com/2008/03/time-war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9613" y="4929174"/>
            <a:ext cx="1974387" cy="1928826"/>
          </a:xfrm>
          <a:prstGeom prst="rect">
            <a:avLst/>
          </a:prstGeom>
          <a:noFill/>
        </p:spPr>
      </p:pic>
      <p:pic>
        <p:nvPicPr>
          <p:cNvPr id="30724" name="Picture 4" descr="http://t1.gstatic.com/images?q=tbn:b61ZJE7RDap08M:http://naungkoko.files.wordpress.com/2010/01/time-flies-clock-10-11-2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505884" cy="1214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</TotalTime>
  <Words>575</Words>
  <Application>Microsoft Office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Dilemma Story Pedagogy for Sustainability Education</vt:lpstr>
      <vt:lpstr>Plan for today</vt:lpstr>
      <vt:lpstr>History and Philosophy</vt:lpstr>
      <vt:lpstr>A useful model for 21st Century schools</vt:lpstr>
      <vt:lpstr>The Borromean Knot of Ethics after Lacan (Haynes, 1998) </vt:lpstr>
      <vt:lpstr>Dilemma story pedagogy</vt:lpstr>
      <vt:lpstr>Typical dilemma unit…</vt:lpstr>
      <vt:lpstr>Climate Change Dilemma</vt:lpstr>
      <vt:lpstr>When to use dilemma stories?</vt:lpstr>
      <vt:lpstr>Learning of values</vt:lpstr>
      <vt:lpstr>Constructivist approaches to values learning: </vt:lpstr>
      <vt:lpstr>The teacher’s role</vt:lpstr>
      <vt:lpstr>Potential pitfalls for teachers</vt:lpstr>
      <vt:lpstr>Students’ role – active learner</vt:lpstr>
      <vt:lpstr>Individual Learning</vt:lpstr>
      <vt:lpstr>Collaborative Learning</vt:lpstr>
      <vt:lpstr>Student might think...</vt:lpstr>
      <vt:lpstr>Types of thinking involved</vt:lpstr>
      <vt:lpstr>How to build a dilemma story?</vt:lpstr>
      <vt:lpstr>Homework</vt:lpstr>
      <vt:lpstr>If you think this is hard and you can’t do it watch this!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Lily Settelmaier</dc:creator>
  <cp:lastModifiedBy>Lily Settelmaier</cp:lastModifiedBy>
  <cp:revision>23</cp:revision>
  <dcterms:created xsi:type="dcterms:W3CDTF">2010-07-03T00:31:14Z</dcterms:created>
  <dcterms:modified xsi:type="dcterms:W3CDTF">2010-07-03T11:39:42Z</dcterms:modified>
</cp:coreProperties>
</file>