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4" r:id="rId3"/>
    <p:sldId id="257" r:id="rId4"/>
    <p:sldId id="258" r:id="rId5"/>
    <p:sldId id="259" r:id="rId6"/>
    <p:sldId id="266" r:id="rId7"/>
    <p:sldId id="260" r:id="rId8"/>
    <p:sldId id="265" r:id="rId9"/>
    <p:sldId id="262" r:id="rId10"/>
    <p:sldId id="267" r:id="rId11"/>
    <p:sldId id="261" r:id="rId12"/>
    <p:sldId id="268" r:id="rId13"/>
    <p:sldId id="269" r:id="rId14"/>
    <p:sldId id="26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F2F94-3764-425D-87D6-1418E84F9469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0B9C9-F5E9-4761-B450-CB8130889AF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633B-7765-4351-9B6E-7F6E7A6584AC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633B-7765-4351-9B6E-7F6E7A6584AC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633B-7765-4351-9B6E-7F6E7A6584AC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633B-7765-4351-9B6E-7F6E7A6584AC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633B-7765-4351-9B6E-7F6E7A6584AC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633B-7765-4351-9B6E-7F6E7A6584AC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633B-7765-4351-9B6E-7F6E7A6584AC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48C936-77E1-4788-A079-D391119D2BB2}" type="datetimeFigureOut">
              <a:rPr lang="en-US" smtClean="0"/>
              <a:pPr/>
              <a:t>7/2/2010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982274B-03EA-4C77-AF14-E966E4202C3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L6dXFNot4H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Dilemma Story Pedagogy for Sustainability Education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Workshop 1 -  Session 2</a:t>
            </a:r>
            <a:endParaRPr lang="en-AU" dirty="0"/>
          </a:p>
        </p:txBody>
      </p:sp>
      <p:pic>
        <p:nvPicPr>
          <p:cNvPr id="21506" name="Picture 2" descr="http://t0.gstatic.com/images?q=tbn:pfs0qdCWHpdeUM:http://www.carettochelys.com/pseudemydura/images/ellen_broo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7" y="714356"/>
            <a:ext cx="2667019" cy="2000264"/>
          </a:xfrm>
          <a:prstGeom prst="rect">
            <a:avLst/>
          </a:prstGeom>
          <a:noFill/>
        </p:spPr>
      </p:pic>
      <p:pic>
        <p:nvPicPr>
          <p:cNvPr id="5" name="Picture 9" descr="wst2 - our photo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928802"/>
            <a:ext cx="3214710" cy="204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Additional threats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pets (cats and dogs)</a:t>
            </a:r>
          </a:p>
          <a:p>
            <a:r>
              <a:rPr lang="en-AU" dirty="0" smtClean="0">
                <a:latin typeface="Calibri" pitchFamily="34" charset="0"/>
              </a:rPr>
              <a:t>feral cats</a:t>
            </a:r>
          </a:p>
          <a:p>
            <a:r>
              <a:rPr lang="en-AU" dirty="0" smtClean="0">
                <a:latin typeface="Calibri" pitchFamily="34" charset="0"/>
              </a:rPr>
              <a:t>foxes</a:t>
            </a:r>
            <a:endParaRPr lang="en-AU" dirty="0">
              <a:latin typeface="Calibri" pitchFamily="34" charset="0"/>
            </a:endParaRPr>
          </a:p>
        </p:txBody>
      </p:sp>
      <p:pic>
        <p:nvPicPr>
          <p:cNvPr id="3074" name="Picture 2" descr="http://t3.gstatic.com/images?q=tbn:cmJjdJ7os-o9FM:http://pelotes.jea.com/AnimalFact/Mammal/Fox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3929066"/>
            <a:ext cx="2561185" cy="1571636"/>
          </a:xfrm>
          <a:prstGeom prst="rect">
            <a:avLst/>
          </a:prstGeom>
          <a:noFill/>
        </p:spPr>
      </p:pic>
      <p:pic>
        <p:nvPicPr>
          <p:cNvPr id="3076" name="Picture 4" descr="http://t3.gstatic.com/images?q=tbn:FZKv5pQ3JaUK5M:http://57poets.files.wordpress.com/2009/03/feral-ca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714620"/>
            <a:ext cx="2349047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500" dirty="0" smtClean="0">
                <a:latin typeface="Calibri" pitchFamily="34" charset="0"/>
              </a:rPr>
              <a:t>Should you vote to allow poison (1080) baiting and risk your own </a:t>
            </a:r>
            <a:r>
              <a:rPr lang="en-AU" sz="3500" dirty="0" smtClean="0">
                <a:latin typeface="Calibri" pitchFamily="34" charset="0"/>
              </a:rPr>
              <a:t>pets </a:t>
            </a:r>
          </a:p>
          <a:p>
            <a:r>
              <a:rPr lang="en-AU" sz="3500" u="sng" dirty="0" smtClean="0">
                <a:latin typeface="Calibri" pitchFamily="34" charset="0"/>
              </a:rPr>
              <a:t>or</a:t>
            </a:r>
            <a:r>
              <a:rPr lang="en-AU" sz="3500" dirty="0" smtClean="0">
                <a:latin typeface="Calibri" pitchFamily="34" charset="0"/>
              </a:rPr>
              <a:t> </a:t>
            </a:r>
            <a:r>
              <a:rPr lang="en-AU" sz="3500" dirty="0" smtClean="0">
                <a:latin typeface="Calibri" pitchFamily="34" charset="0"/>
              </a:rPr>
              <a:t>should you vote against </a:t>
            </a:r>
            <a:r>
              <a:rPr lang="en-AU" sz="3500" dirty="0" smtClean="0">
                <a:latin typeface="Calibri" pitchFamily="34" charset="0"/>
              </a:rPr>
              <a:t>poison baiting and </a:t>
            </a:r>
            <a:r>
              <a:rPr lang="en-AU" sz="3500" dirty="0" smtClean="0">
                <a:latin typeface="Calibri" pitchFamily="34" charset="0"/>
              </a:rPr>
              <a:t>allow </a:t>
            </a:r>
            <a:r>
              <a:rPr lang="en-AU" sz="3500" dirty="0" smtClean="0">
                <a:latin typeface="Calibri" pitchFamily="34" charset="0"/>
              </a:rPr>
              <a:t>predators</a:t>
            </a:r>
            <a:r>
              <a:rPr lang="en-AU" sz="3500" dirty="0" smtClean="0">
                <a:latin typeface="Calibri" pitchFamily="34" charset="0"/>
              </a:rPr>
              <a:t> </a:t>
            </a:r>
            <a:r>
              <a:rPr lang="en-AU" sz="3500" dirty="0" smtClean="0">
                <a:latin typeface="Calibri" pitchFamily="34" charset="0"/>
              </a:rPr>
              <a:t>to continue </a:t>
            </a:r>
            <a:r>
              <a:rPr lang="en-AU" sz="3500" dirty="0" smtClean="0">
                <a:latin typeface="Calibri" pitchFamily="34" charset="0"/>
              </a:rPr>
              <a:t>hunting </a:t>
            </a:r>
            <a:r>
              <a:rPr lang="en-AU" sz="3500" dirty="0" smtClean="0">
                <a:latin typeface="Calibri" pitchFamily="34" charset="0"/>
              </a:rPr>
              <a:t>in the area?</a:t>
            </a:r>
          </a:p>
          <a:p>
            <a:pPr>
              <a:buNone/>
            </a:pPr>
            <a:r>
              <a:rPr lang="en-AU" sz="3500" dirty="0" smtClean="0">
                <a:latin typeface="Calibri" pitchFamily="34" charset="0"/>
              </a:rPr>
              <a:t> </a:t>
            </a:r>
          </a:p>
          <a:p>
            <a:r>
              <a:rPr lang="en-AU" sz="3500" dirty="0" smtClean="0">
                <a:latin typeface="Calibri" pitchFamily="34" charset="0"/>
              </a:rPr>
              <a:t>Think about your decision on your own.</a:t>
            </a:r>
          </a:p>
          <a:p>
            <a:r>
              <a:rPr lang="en-AU" sz="3500" dirty="0" smtClean="0">
                <a:latin typeface="Calibri" pitchFamily="34" charset="0"/>
              </a:rPr>
              <a:t>Record </a:t>
            </a:r>
            <a:r>
              <a:rPr lang="en-AU" sz="3500" dirty="0" smtClean="0">
                <a:latin typeface="Calibri" pitchFamily="34" charset="0"/>
              </a:rPr>
              <a:t>it together with your reasons.  </a:t>
            </a:r>
          </a:p>
          <a:p>
            <a:r>
              <a:rPr lang="en-AU" sz="3500" dirty="0" smtClean="0">
                <a:latin typeface="Calibri" pitchFamily="34" charset="0"/>
              </a:rPr>
              <a:t>Compare &amp; discuss your decision and reasons in groups of </a:t>
            </a:r>
            <a:r>
              <a:rPr lang="en-AU" sz="3500" dirty="0" smtClean="0">
                <a:latin typeface="Calibri" pitchFamily="34" charset="0"/>
              </a:rPr>
              <a:t>four.</a:t>
            </a:r>
            <a:endParaRPr lang="en-AU" sz="3500" dirty="0" smtClean="0">
              <a:latin typeface="Calibri" pitchFamily="34" charset="0"/>
            </a:endParaRPr>
          </a:p>
          <a:p>
            <a:endParaRPr lang="en-AU" dirty="0"/>
          </a:p>
        </p:txBody>
      </p:sp>
      <p:pic>
        <p:nvPicPr>
          <p:cNvPr id="5" name="Picture 9" descr="wst2 - our photo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500042"/>
            <a:ext cx="1603376" cy="107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8015318" cy="1130986"/>
          </a:xfrm>
        </p:spPr>
        <p:txBody>
          <a:bodyPr/>
          <a:lstStyle/>
          <a:p>
            <a:r>
              <a:rPr lang="en-AU" dirty="0" smtClean="0"/>
              <a:t>A housing developer wishes to...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71612"/>
            <a:ext cx="8001056" cy="207170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buy and develop the swampland habitats that provide refuge to the last remaining WSTs</a:t>
            </a:r>
          </a:p>
          <a:p>
            <a:endParaRPr lang="en-AU" dirty="0" smtClean="0"/>
          </a:p>
          <a:p>
            <a:r>
              <a:rPr lang="en-AU" dirty="0" smtClean="0"/>
              <a:t>he argues as follows:</a:t>
            </a:r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2050" name="Picture 2" descr="http://t0.gstatic.com/images?q=tbn:8a6YiHVmsb2s_M:http://www.dhw.wa.gov.au/landsales/Source%2520Images/ellenbroo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214818"/>
            <a:ext cx="2070012" cy="2286016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O4ryr3nS1k1nuM:http://www.hughco.com.au/img/ellenbroo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500438"/>
            <a:ext cx="1872878" cy="1214446"/>
          </a:xfrm>
          <a:prstGeom prst="rect">
            <a:avLst/>
          </a:prstGeom>
          <a:noFill/>
        </p:spPr>
      </p:pic>
      <p:pic>
        <p:nvPicPr>
          <p:cNvPr id="2054" name="Picture 6" descr="http://t2.gstatic.com/images?q=tbn:ILEqE29LaxsP8M:http://www.tz.com.au/media/cmsgallery/images/1236050160_ellenbrook_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000372"/>
            <a:ext cx="2117317" cy="1428760"/>
          </a:xfrm>
          <a:prstGeom prst="rect">
            <a:avLst/>
          </a:prstGeom>
          <a:noFill/>
        </p:spPr>
      </p:pic>
      <p:pic>
        <p:nvPicPr>
          <p:cNvPr id="2056" name="Picture 8" descr="http://t0.gstatic.com/images?q=tbn:-XQMf75w_FG2KM:http://leaseequity.vividcluster.crox.net.au/upload/images/Testimweb_Ellenbroo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286256"/>
            <a:ext cx="2134733" cy="1428760"/>
          </a:xfrm>
          <a:prstGeom prst="rect">
            <a:avLst/>
          </a:prstGeom>
          <a:noFill/>
        </p:spPr>
      </p:pic>
      <p:pic>
        <p:nvPicPr>
          <p:cNvPr id="2058" name="Picture 10" descr="http://t0.gstatic.com/images?q=tbn:pfs0qdCWHpdeUM:http://www.carettochelys.com/pseudemydura/images/ellen_brook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4214818"/>
            <a:ext cx="228601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852"/>
            <a:ext cx="8143932" cy="5429288"/>
          </a:xfrm>
        </p:spPr>
        <p:txBody>
          <a:bodyPr>
            <a:normAutofit fontScale="92500"/>
          </a:bodyPr>
          <a:lstStyle/>
          <a:p>
            <a:r>
              <a:rPr lang="en-AU" sz="3200" dirty="0" smtClean="0">
                <a:latin typeface="Calibri" pitchFamily="34" charset="0"/>
              </a:rPr>
              <a:t>If </a:t>
            </a:r>
            <a:r>
              <a:rPr lang="en-AU" sz="3200" dirty="0" smtClean="0">
                <a:latin typeface="Calibri" pitchFamily="34" charset="0"/>
              </a:rPr>
              <a:t>the WST really is such an endangered animal and basically ‘doomed’ - we are wasting our time, money and energy by protecting this vulnerable animal</a:t>
            </a:r>
            <a:r>
              <a:rPr lang="en-AU" sz="3200" dirty="0" smtClean="0">
                <a:latin typeface="Calibri" pitchFamily="34" charset="0"/>
              </a:rPr>
              <a:t>.</a:t>
            </a:r>
          </a:p>
          <a:p>
            <a:r>
              <a:rPr lang="en-AU" sz="3200" dirty="0" smtClean="0">
                <a:latin typeface="Calibri" pitchFamily="34" charset="0"/>
              </a:rPr>
              <a:t> </a:t>
            </a:r>
            <a:r>
              <a:rPr lang="en-AU" sz="3200" dirty="0" smtClean="0">
                <a:latin typeface="Calibri" pitchFamily="34" charset="0"/>
              </a:rPr>
              <a:t>We should instead accept that this fate is a form of natural selection: </a:t>
            </a:r>
            <a:endParaRPr lang="en-AU" sz="3200" dirty="0" smtClean="0">
              <a:latin typeface="Calibri" pitchFamily="34" charset="0"/>
            </a:endParaRPr>
          </a:p>
          <a:p>
            <a:r>
              <a:rPr lang="en-AU" sz="3200" dirty="0" smtClean="0">
                <a:latin typeface="Calibri" pitchFamily="34" charset="0"/>
              </a:rPr>
              <a:t>‘</a:t>
            </a:r>
            <a:r>
              <a:rPr lang="en-AU" sz="3200" dirty="0" smtClean="0">
                <a:latin typeface="Calibri" pitchFamily="34" charset="0"/>
              </a:rPr>
              <a:t>the fittest’ will survive and the weaker species are just not meant to</a:t>
            </a:r>
            <a:r>
              <a:rPr lang="en-AU" sz="3200" dirty="0" smtClean="0">
                <a:latin typeface="Calibri" pitchFamily="34" charset="0"/>
              </a:rPr>
              <a:t>...</a:t>
            </a:r>
          </a:p>
          <a:p>
            <a:pPr lvl="0"/>
            <a:r>
              <a:rPr lang="en-AU" sz="3200" dirty="0" smtClean="0">
                <a:latin typeface="Calibri" pitchFamily="34" charset="0"/>
              </a:rPr>
              <a:t>climate change may be part of the earths long term changes and so the tortoise habitat may be doomed to dry out no matter what humans do.</a:t>
            </a:r>
          </a:p>
          <a:p>
            <a:endParaRPr lang="en-AU" sz="3200" dirty="0" smtClean="0">
              <a:latin typeface="Calibri" pitchFamily="34" charset="0"/>
            </a:endParaRPr>
          </a:p>
          <a:p>
            <a:endParaRPr lang="en-AU" dirty="0"/>
          </a:p>
        </p:txBody>
      </p:sp>
      <p:pic>
        <p:nvPicPr>
          <p:cNvPr id="1026" name="Picture 2" descr="http://t3.gstatic.com/images?q=tbn:FZKv5pQ3JaUK5M:http://57poets.files.wordpress.com/2009/03/feral-ca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671796"/>
            <a:ext cx="1500198" cy="1186204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l66N8BWIU3pdrM:http://www.readyed.com.au/urls/kids/images/western_swamp_tortoise_-_unkn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786430"/>
            <a:ext cx="1601195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6346"/>
            <a:ext cx="8229600" cy="543165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AU" sz="9600" dirty="0" smtClean="0">
                <a:latin typeface="+mj-lt"/>
              </a:rPr>
              <a:t> </a:t>
            </a:r>
          </a:p>
          <a:p>
            <a:r>
              <a:rPr lang="en-AU" sz="9600" dirty="0" smtClean="0">
                <a:latin typeface="Calibri" pitchFamily="34" charset="0"/>
              </a:rPr>
              <a:t>What do you decide – should the developer be allowed to buy the swamp </a:t>
            </a:r>
            <a:r>
              <a:rPr lang="en-AU" sz="9600" dirty="0" smtClean="0">
                <a:latin typeface="Calibri" pitchFamily="34" charset="0"/>
              </a:rPr>
              <a:t>land?</a:t>
            </a:r>
          </a:p>
          <a:p>
            <a:r>
              <a:rPr lang="en-AU" sz="9600" dirty="0" smtClean="0">
                <a:latin typeface="Calibri" pitchFamily="34" charset="0"/>
              </a:rPr>
              <a:t>First, decide for yourself.</a:t>
            </a:r>
            <a:endParaRPr lang="en-AU" sz="9600" dirty="0" smtClean="0">
              <a:latin typeface="Calibri" pitchFamily="34" charset="0"/>
            </a:endParaRPr>
          </a:p>
          <a:p>
            <a:r>
              <a:rPr lang="en-AU" sz="9600" dirty="0" smtClean="0">
                <a:latin typeface="Calibri" pitchFamily="34" charset="0"/>
              </a:rPr>
              <a:t>Record your decision together </a:t>
            </a:r>
            <a:r>
              <a:rPr lang="en-AU" sz="9600" dirty="0" smtClean="0">
                <a:latin typeface="Calibri" pitchFamily="34" charset="0"/>
              </a:rPr>
              <a:t>with your reasons.  </a:t>
            </a:r>
            <a:endParaRPr lang="en-AU" sz="9600" dirty="0" smtClean="0">
              <a:latin typeface="Calibri" pitchFamily="34" charset="0"/>
            </a:endParaRPr>
          </a:p>
          <a:p>
            <a:endParaRPr lang="en-AU" sz="9600" dirty="0" smtClean="0">
              <a:latin typeface="Calibri" pitchFamily="34" charset="0"/>
            </a:endParaRPr>
          </a:p>
          <a:p>
            <a:r>
              <a:rPr lang="en-AU" sz="9600" u="sng" dirty="0" smtClean="0">
                <a:latin typeface="Calibri" pitchFamily="34" charset="0"/>
              </a:rPr>
              <a:t>Then</a:t>
            </a:r>
            <a:r>
              <a:rPr lang="en-AU" sz="9600" dirty="0" smtClean="0">
                <a:latin typeface="Calibri" pitchFamily="34" charset="0"/>
              </a:rPr>
              <a:t> compare </a:t>
            </a:r>
            <a:r>
              <a:rPr lang="en-AU" sz="9600" dirty="0" smtClean="0">
                <a:latin typeface="Calibri" pitchFamily="34" charset="0"/>
              </a:rPr>
              <a:t>&amp; discuss your decision and reasons in groups of four. </a:t>
            </a:r>
          </a:p>
          <a:p>
            <a:r>
              <a:rPr lang="en-AU" sz="9600" dirty="0" smtClean="0">
                <a:latin typeface="Calibri" pitchFamily="34" charset="0"/>
              </a:rPr>
              <a:t>Prepare a poster with your group’s opinions</a:t>
            </a:r>
          </a:p>
          <a:p>
            <a:r>
              <a:rPr lang="en-AU" sz="9600" dirty="0" smtClean="0">
                <a:latin typeface="Calibri" pitchFamily="34" charset="0"/>
              </a:rPr>
              <a:t>Present to the whole </a:t>
            </a:r>
            <a:r>
              <a:rPr lang="en-AU" sz="9600" dirty="0" smtClean="0">
                <a:latin typeface="Calibri" pitchFamily="34" charset="0"/>
              </a:rPr>
              <a:t>class</a:t>
            </a:r>
            <a:endParaRPr lang="en-AU" sz="9600" dirty="0" smtClean="0">
              <a:latin typeface="Calibri" pitchFamily="34" charset="0"/>
            </a:endParaRPr>
          </a:p>
        </p:txBody>
      </p:sp>
      <p:pic>
        <p:nvPicPr>
          <p:cNvPr id="5" name="Picture 9" descr="wst2 - our photo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85728"/>
            <a:ext cx="1603376" cy="107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43880" cy="1202424"/>
          </a:xfrm>
        </p:spPr>
        <p:txBody>
          <a:bodyPr/>
          <a:lstStyle/>
          <a:p>
            <a:r>
              <a:rPr lang="en-AU" dirty="0" smtClean="0"/>
              <a:t>A student’s documentary on the WST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54" y="2357430"/>
            <a:ext cx="8443946" cy="2074068"/>
          </a:xfrm>
        </p:spPr>
        <p:txBody>
          <a:bodyPr/>
          <a:lstStyle/>
          <a:p>
            <a:r>
              <a:rPr lang="en-AU" dirty="0" smtClean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www.youtube.com/watch?v=L6dXFNot4HA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35842" name="Picture 2" descr="http://t0.gstatic.com/images?q=tbn:LYSAv0WdoGhJzM:http://australianetwork.com/nexus/img6/7ep048_2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19" y="3857627"/>
            <a:ext cx="1571637" cy="2671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Western Swamp Tortoise</a:t>
            </a:r>
            <a:endParaRPr lang="en-AU" dirty="0"/>
          </a:p>
        </p:txBody>
      </p:sp>
      <p:pic>
        <p:nvPicPr>
          <p:cNvPr id="3" name="Picture 10" descr="IMG_3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14686"/>
            <a:ext cx="4391947" cy="2928958"/>
          </a:xfrm>
          <a:prstGeom prst="rect">
            <a:avLst/>
          </a:prstGeom>
          <a:noFill/>
        </p:spPr>
      </p:pic>
      <p:pic>
        <p:nvPicPr>
          <p:cNvPr id="19458" name="Picture 2" descr="http://t2.gstatic.com/images?q=tbn:g-uG008s86m4vM:http://www.perthzoo.wa.gov.au/upload/Animals_and_Plants/wst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9" y="1357298"/>
            <a:ext cx="2571765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Western Swamp Tortoise (WST)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876"/>
            <a:ext cx="8715404" cy="2571768"/>
          </a:xfrm>
        </p:spPr>
        <p:txBody>
          <a:bodyPr>
            <a:noAutofit/>
          </a:bodyPr>
          <a:lstStyle/>
          <a:p>
            <a:pPr lvl="0"/>
            <a:r>
              <a:rPr lang="en-AU" sz="2800" dirty="0" smtClean="0">
                <a:latin typeface="Calibri" pitchFamily="34" charset="0"/>
              </a:rPr>
              <a:t>has a limited range of places where it </a:t>
            </a:r>
            <a:r>
              <a:rPr lang="en-AU" sz="2800" dirty="0" smtClean="0">
                <a:latin typeface="Calibri" pitchFamily="34" charset="0"/>
              </a:rPr>
              <a:t>lives – 2 swamps in </a:t>
            </a:r>
            <a:r>
              <a:rPr lang="en-AU" sz="2800" dirty="0" err="1" smtClean="0">
                <a:latin typeface="Calibri" pitchFamily="34" charset="0"/>
              </a:rPr>
              <a:t>Ellenbrook</a:t>
            </a:r>
            <a:r>
              <a:rPr lang="en-AU" sz="2800" dirty="0" smtClean="0">
                <a:latin typeface="Calibri" pitchFamily="34" charset="0"/>
              </a:rPr>
              <a:t> in Western Australia.</a:t>
            </a:r>
            <a:endParaRPr lang="en-AU" sz="2800" dirty="0" smtClean="0">
              <a:latin typeface="Calibri" pitchFamily="34" charset="0"/>
            </a:endParaRPr>
          </a:p>
          <a:p>
            <a:pPr lvl="0"/>
            <a:r>
              <a:rPr lang="en-AU" sz="2800" dirty="0" smtClean="0">
                <a:latin typeface="Calibri" pitchFamily="34" charset="0"/>
              </a:rPr>
              <a:t>it only produces between 1 to 5 eggs per year and takes 8 to 15 years to reach breeding age.  </a:t>
            </a:r>
          </a:p>
          <a:p>
            <a:pPr lvl="0"/>
            <a:r>
              <a:rPr lang="en-AU" sz="2800" dirty="0" smtClean="0">
                <a:latin typeface="Calibri" pitchFamily="34" charset="0"/>
              </a:rPr>
              <a:t>some of the present population of tortoises are 70+ years old. </a:t>
            </a:r>
          </a:p>
        </p:txBody>
      </p:sp>
      <p:pic>
        <p:nvPicPr>
          <p:cNvPr id="15362" name="Picture 2" descr="http://t0.gstatic.com/images?q=tbn:FYK0KuZeuAn-_M:http://www.massey.ac.nz/~darmstro/Western%2520Swamp%2520Tortoi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428736"/>
            <a:ext cx="2138481" cy="1928826"/>
          </a:xfrm>
          <a:prstGeom prst="rect">
            <a:avLst/>
          </a:prstGeom>
          <a:noFill/>
        </p:spPr>
      </p:pic>
      <p:pic>
        <p:nvPicPr>
          <p:cNvPr id="5" name="Picture 2" descr="http://t0.gstatic.com/images?q=tbn:pfs0qdCWHpdeUM:http://www.carettochelys.com/pseudemydura/images/ellen_brook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1428736"/>
            <a:ext cx="2667019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 lvl="0"/>
            <a:r>
              <a:rPr lang="en-AU" sz="2800" dirty="0" smtClean="0">
                <a:latin typeface="Calibri" pitchFamily="34" charset="0"/>
              </a:rPr>
              <a:t>It aestivates over summer in hollow logs and under leaf-litter and so is very susceptible to bushfire threats.</a:t>
            </a:r>
          </a:p>
          <a:p>
            <a:pPr lvl="0"/>
            <a:endParaRPr lang="en-AU" dirty="0"/>
          </a:p>
        </p:txBody>
      </p:sp>
      <p:pic>
        <p:nvPicPr>
          <p:cNvPr id="4" name="Picture 10" descr="IMG_3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857628"/>
            <a:ext cx="4177705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Ellenbrook</a:t>
            </a:r>
            <a:r>
              <a:rPr lang="en-AU" dirty="0" smtClean="0"/>
              <a:t> is an area with fast urban </a:t>
            </a:r>
            <a:r>
              <a:rPr lang="en-AU" dirty="0" smtClean="0"/>
              <a:t>development</a:t>
            </a:r>
            <a:endParaRPr lang="en-AU" dirty="0" smtClean="0"/>
          </a:p>
          <a:p>
            <a:r>
              <a:rPr lang="en-AU" dirty="0" smtClean="0"/>
              <a:t>the tiny swamps are threatened through diversion of </a:t>
            </a:r>
            <a:r>
              <a:rPr lang="en-AU" dirty="0" smtClean="0"/>
              <a:t>surface water </a:t>
            </a:r>
            <a:r>
              <a:rPr lang="en-AU" dirty="0" smtClean="0"/>
              <a:t>into private dams</a:t>
            </a:r>
          </a:p>
          <a:p>
            <a:r>
              <a:rPr lang="en-AU" dirty="0" smtClean="0"/>
              <a:t>fast growing housing estates</a:t>
            </a:r>
            <a:endParaRPr lang="en-AU" dirty="0"/>
          </a:p>
        </p:txBody>
      </p:sp>
      <p:pic>
        <p:nvPicPr>
          <p:cNvPr id="11266" name="Picture 2" descr="http://t2.gstatic.com/images?q=tbn:g-uG008s86m4vM:http://www.perthzoo.wa.gov.au/upload/Animals_and_Plants/ws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7" y="428604"/>
            <a:ext cx="1285883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</a:t>
            </a:r>
            <a:endParaRPr lang="en-AU" dirty="0"/>
          </a:p>
        </p:txBody>
      </p:sp>
      <p:pic>
        <p:nvPicPr>
          <p:cNvPr id="6" name="Picture 9" descr="wst2 - our photo"/>
          <p:cNvPicPr>
            <a:picLocks noGrp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928670"/>
            <a:ext cx="1603376" cy="1070775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7" y="2269260"/>
            <a:ext cx="835824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Should you set an example to neighbours and un-block the stream to allow it to flow and soak away as it did before your family bought the property?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A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A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Think about your decision on your own.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AU" sz="32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A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ecord it together with your reasons.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A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Compare &amp; discuss</a:t>
            </a:r>
            <a:r>
              <a:rPr kumimoji="0" lang="en-AU" sz="3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A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your decision with another person</a:t>
            </a:r>
            <a:endParaRPr kumimoji="0" lang="en-A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endangered species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z="3200" dirty="0" smtClean="0"/>
              <a:t>Although 400 hundred more tortoises have been produced through the captive breeding program... </a:t>
            </a:r>
          </a:p>
          <a:p>
            <a:pPr lvl="0"/>
            <a:r>
              <a:rPr lang="en-AU" sz="3200" dirty="0" smtClean="0"/>
              <a:t>they are from only a small group of parents (only 9 males were found in 1952) and so are... </a:t>
            </a:r>
          </a:p>
          <a:p>
            <a:pPr lvl="0"/>
            <a:r>
              <a:rPr lang="en-AU" sz="3200" dirty="0" smtClean="0"/>
              <a:t>WSTs are developing </a:t>
            </a:r>
            <a:r>
              <a:rPr lang="en-AU" sz="3200" dirty="0" smtClean="0"/>
              <a:t>a restricted gene pool.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</a:t>
            </a:r>
            <a:r>
              <a:rPr lang="en-AU" dirty="0" smtClean="0"/>
              <a:t>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>
                <a:latin typeface="Calibri" pitchFamily="34" charset="0"/>
              </a:rPr>
              <a:t>Do you think it is a good idea to have WSTs as pets or should the tortoise remain as a rare native animal in its own habitat?  </a:t>
            </a:r>
          </a:p>
          <a:p>
            <a:pPr>
              <a:buNone/>
            </a:pPr>
            <a:r>
              <a:rPr lang="en-AU" sz="3200" dirty="0" smtClean="0">
                <a:latin typeface="Calibri" pitchFamily="34" charset="0"/>
              </a:rPr>
              <a:t> </a:t>
            </a:r>
          </a:p>
          <a:p>
            <a:r>
              <a:rPr lang="en-AU" sz="3200" dirty="0" smtClean="0">
                <a:latin typeface="Calibri" pitchFamily="34" charset="0"/>
              </a:rPr>
              <a:t>Think about your decision on your own.</a:t>
            </a:r>
          </a:p>
          <a:p>
            <a:r>
              <a:rPr lang="en-AU" sz="3200" dirty="0" smtClean="0">
                <a:latin typeface="Calibri" pitchFamily="34" charset="0"/>
              </a:rPr>
              <a:t> Record it together with your reasons.  </a:t>
            </a:r>
          </a:p>
          <a:p>
            <a:r>
              <a:rPr lang="en-AU" sz="3200" dirty="0" smtClean="0">
                <a:latin typeface="Calibri" pitchFamily="34" charset="0"/>
              </a:rPr>
              <a:t>Compare &amp; discuss your decision and reasons in groups of </a:t>
            </a:r>
            <a:r>
              <a:rPr lang="en-AU" sz="3200" dirty="0" smtClean="0">
                <a:latin typeface="Calibri" pitchFamily="34" charset="0"/>
              </a:rPr>
              <a:t>three. </a:t>
            </a:r>
            <a:endParaRPr lang="en-AU" sz="3200" dirty="0">
              <a:latin typeface="Calibri" pitchFamily="34" charset="0"/>
            </a:endParaRPr>
          </a:p>
        </p:txBody>
      </p:sp>
      <p:pic>
        <p:nvPicPr>
          <p:cNvPr id="5" name="Picture 9" descr="wst2 - our photo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28604"/>
            <a:ext cx="1603376" cy="107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</TotalTime>
  <Words>426</Words>
  <Application>Microsoft Office PowerPoint</Application>
  <PresentationFormat>On-screen Show (4:3)</PresentationFormat>
  <Paragraphs>65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Dilemma Story Pedagogy for Sustainability Education</vt:lpstr>
      <vt:lpstr>Slide 2</vt:lpstr>
      <vt:lpstr>The Western Swamp Tortoise</vt:lpstr>
      <vt:lpstr>Western Swamp Tortoise (WST)</vt:lpstr>
      <vt:lpstr>Slide 5</vt:lpstr>
      <vt:lpstr>Threats</vt:lpstr>
      <vt:lpstr>Question 1</vt:lpstr>
      <vt:lpstr>An endangered species</vt:lpstr>
      <vt:lpstr>Question 2</vt:lpstr>
      <vt:lpstr>Additional threats </vt:lpstr>
      <vt:lpstr>Question 3</vt:lpstr>
      <vt:lpstr>A housing developer wishes to...</vt:lpstr>
      <vt:lpstr>Slide 13</vt:lpstr>
      <vt:lpstr>Question 4</vt:lpstr>
      <vt:lpstr>A student’s documentary on the WST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Dilemma Story Pedagogy for Sustainability Education</dc:title>
  <dc:creator>Lily Settelmaier</dc:creator>
  <cp:lastModifiedBy>Lily Settelmaier</cp:lastModifiedBy>
  <cp:revision>13</cp:revision>
  <dcterms:created xsi:type="dcterms:W3CDTF">2010-07-02T07:17:01Z</dcterms:created>
  <dcterms:modified xsi:type="dcterms:W3CDTF">2010-07-02T13:24:19Z</dcterms:modified>
</cp:coreProperties>
</file>