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25667-8D2F-42ED-940E-47DDA877E823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978D7-BAE7-4834-B0AB-2C8FADFA546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078A9-A9D7-4B4A-A035-7B7C48A6AA48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Teacher require knowledge, attitudes, skills and experience (Mehlinger, 1986): the task of teacher education has not been addressed adequately in any UNESCO member state.</a:t>
            </a:r>
          </a:p>
          <a:p>
            <a:r>
              <a:rPr lang="en-US"/>
              <a:t>Teachers lack time to prepare their own materials</a:t>
            </a:r>
            <a:endParaRPr lang="en-AU"/>
          </a:p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2391AA-A4D2-4D66-805B-1186E5D47087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7A42BE5-5B3D-40B5-8C56-3F51692D904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lemmas.net.a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8ZuKF3dxCY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Dilemma Story Pedagogy for Sustainability Education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Dilemma Story Workshop – Session 3</a:t>
            </a:r>
            <a:endParaRPr lang="en-AU" dirty="0"/>
          </a:p>
        </p:txBody>
      </p:sp>
      <p:pic>
        <p:nvPicPr>
          <p:cNvPr id="4" name="Picture 4" descr="http://t0.gstatic.com/images?q=tbn:y40QkuCIsouIHM:http://www.theage.com.au/ffximage/2006/02/23/svVALUES_narrowweb__300x308,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2993070" cy="3071834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yeN4jaUxmquP9M:http://www.nandigitaltechnologies.com/Our-Values_Bo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785794"/>
            <a:ext cx="2000264" cy="2000264"/>
          </a:xfrm>
          <a:prstGeom prst="rect">
            <a:avLst/>
          </a:prstGeom>
          <a:noFill/>
        </p:spPr>
      </p:pic>
      <p:pic>
        <p:nvPicPr>
          <p:cNvPr id="25606" name="Picture 6" descr="http://t0.gstatic.com/images?q=tbn:-mnwkbqb_sBPoM:http://www.ln.edu.hk/mkt/mss/VisionMissionValu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57166"/>
            <a:ext cx="1190625" cy="923925"/>
          </a:xfrm>
          <a:prstGeom prst="rect">
            <a:avLst/>
          </a:prstGeom>
          <a:noFill/>
        </p:spPr>
      </p:pic>
      <p:pic>
        <p:nvPicPr>
          <p:cNvPr id="25608" name="Picture 8" descr="http://t0.gstatic.com/images?q=tbn:bPpchk92gub87M:http://macksfield.files.wordpress.com/2008/10/transfer-valu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071810"/>
            <a:ext cx="1903404" cy="1071546"/>
          </a:xfrm>
          <a:prstGeom prst="rect">
            <a:avLst/>
          </a:prstGeom>
          <a:noFill/>
        </p:spPr>
      </p:pic>
      <p:pic>
        <p:nvPicPr>
          <p:cNvPr id="25610" name="Picture 10" descr="http://t2.gstatic.com/images?q=tbn:cszSmeUlk93XrM:http://pierpoint.files.wordpress.com/2008/12/core_values_ymc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1214422"/>
            <a:ext cx="1928826" cy="192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6200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90099"/>
                </a:solidFill>
                <a:latin typeface="Calibri" pitchFamily="34" charset="0"/>
              </a:rPr>
              <a:t>Two problems for aspiring ‘ethics’ </a:t>
            </a:r>
            <a:r>
              <a:rPr lang="en-US" dirty="0" smtClean="0">
                <a:solidFill>
                  <a:srgbClr val="990099"/>
                </a:solidFill>
                <a:latin typeface="Calibri" pitchFamily="34" charset="0"/>
              </a:rPr>
              <a:t>teachers</a:t>
            </a:r>
            <a:endParaRPr lang="en-AU" dirty="0">
              <a:solidFill>
                <a:srgbClr val="990099"/>
              </a:solidFill>
              <a:latin typeface="Calibri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2672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solidFill>
                  <a:srgbClr val="3333FF"/>
                </a:solidFill>
                <a:latin typeface="Calibri" pitchFamily="34" charset="0"/>
              </a:rPr>
              <a:t>Competency</a:t>
            </a:r>
          </a:p>
          <a:p>
            <a:r>
              <a:rPr lang="en-US" dirty="0">
                <a:latin typeface="Calibri" pitchFamily="34" charset="0"/>
              </a:rPr>
              <a:t>Insecurity about their knowledge, attitudes, skills and experience (</a:t>
            </a:r>
            <a:r>
              <a:rPr lang="en-US" dirty="0" err="1">
                <a:latin typeface="Calibri" pitchFamily="34" charset="0"/>
              </a:rPr>
              <a:t>Mehlinger</a:t>
            </a:r>
            <a:r>
              <a:rPr lang="en-US" dirty="0">
                <a:latin typeface="Calibri" pitchFamily="34" charset="0"/>
              </a:rPr>
              <a:t>, 1986)</a:t>
            </a:r>
          </a:p>
          <a:p>
            <a:endParaRPr lang="en-AU" dirty="0">
              <a:latin typeface="Comic Sans MS" pitchFamily="66" charset="0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895600"/>
            <a:ext cx="44196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dirty="0">
                <a:solidFill>
                  <a:srgbClr val="3333FF"/>
                </a:solidFill>
                <a:latin typeface="Calibri" pitchFamily="34" charset="0"/>
              </a:rPr>
              <a:t>Curriculum materials</a:t>
            </a:r>
          </a:p>
          <a:p>
            <a:r>
              <a:rPr lang="en-AU" dirty="0">
                <a:latin typeface="Calibri" pitchFamily="34" charset="0"/>
              </a:rPr>
              <a:t>Lack of materials in </a:t>
            </a:r>
            <a:r>
              <a:rPr lang="en-AU" dirty="0" smtClean="0">
                <a:latin typeface="Calibri" pitchFamily="34" charset="0"/>
              </a:rPr>
              <a:t>the local language</a:t>
            </a:r>
            <a:endParaRPr lang="en-AU" dirty="0">
              <a:latin typeface="Calibri" pitchFamily="34" charset="0"/>
            </a:endParaRPr>
          </a:p>
          <a:p>
            <a:r>
              <a:rPr lang="en-AU" dirty="0">
                <a:latin typeface="Calibri" pitchFamily="34" charset="0"/>
              </a:rPr>
              <a:t>Lack of time and </a:t>
            </a:r>
            <a:r>
              <a:rPr lang="en-AU" dirty="0">
                <a:latin typeface="Calibri" pitchFamily="34" charset="0"/>
                <a:hlinkClick r:id="" action="ppaction://noaction"/>
              </a:rPr>
              <a:t>resources</a:t>
            </a:r>
            <a:endParaRPr lang="en-AU" dirty="0">
              <a:latin typeface="Calibri" pitchFamily="34" charset="0"/>
            </a:endParaRPr>
          </a:p>
          <a:p>
            <a:endParaRPr lang="en-AU" dirty="0">
              <a:latin typeface="Comic Sans MS" pitchFamily="66" charset="0"/>
            </a:endParaRPr>
          </a:p>
        </p:txBody>
      </p:sp>
      <p:pic>
        <p:nvPicPr>
          <p:cNvPr id="60421" name="Picture 5" descr="yingyan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172200"/>
            <a:ext cx="365125" cy="365125"/>
          </a:xfrm>
          <a:prstGeom prst="rect">
            <a:avLst/>
          </a:prstGeom>
          <a:noFill/>
        </p:spPr>
      </p:pic>
      <p:pic>
        <p:nvPicPr>
          <p:cNvPr id="11266" name="Picture 2" descr="http://t2.gstatic.com/images?q=tbn:Xrze5J9LBAAaEM:http://rennellgarrett.com/wp-content/uploads/2010/03/storytell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929198"/>
            <a:ext cx="2428892" cy="161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2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Several research grants and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572000"/>
          </a:xfrm>
        </p:spPr>
        <p:txBody>
          <a:bodyPr/>
          <a:lstStyle/>
          <a:p>
            <a:r>
              <a:rPr lang="en-AU" dirty="0" smtClean="0"/>
              <a:t>Website:</a:t>
            </a:r>
          </a:p>
          <a:p>
            <a:r>
              <a:rPr lang="en-AU" dirty="0" smtClean="0">
                <a:hlinkClick r:id="rId2"/>
              </a:rPr>
              <a:t>www.dilemmas.net.au</a:t>
            </a:r>
            <a:endParaRPr lang="en-AU" dirty="0" smtClean="0"/>
          </a:p>
          <a:p>
            <a:r>
              <a:rPr lang="en-AU" dirty="0" smtClean="0"/>
              <a:t>Materials</a:t>
            </a:r>
          </a:p>
          <a:p>
            <a:r>
              <a:rPr lang="en-AU" dirty="0" smtClean="0"/>
              <a:t>Presentations</a:t>
            </a:r>
          </a:p>
          <a:p>
            <a:r>
              <a:rPr lang="en-AU" dirty="0" smtClean="0"/>
              <a:t>Dilemma stories written and trialled by teachers</a:t>
            </a:r>
          </a:p>
          <a:p>
            <a:r>
              <a:rPr lang="en-AU" dirty="0" smtClean="0"/>
              <a:t>Information on dilemmas stories</a:t>
            </a:r>
          </a:p>
          <a:p>
            <a:r>
              <a:rPr lang="en-AU" dirty="0" smtClean="0"/>
              <a:t>Curriculum links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15318" cy="1059548"/>
          </a:xfrm>
        </p:spPr>
        <p:txBody>
          <a:bodyPr/>
          <a:lstStyle/>
          <a:p>
            <a:r>
              <a:rPr lang="en-AU" dirty="0" smtClean="0"/>
              <a:t>Characteristics of dilemma stories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Storytelling</a:t>
            </a:r>
          </a:p>
          <a:p>
            <a:r>
              <a:rPr lang="en-AU" dirty="0" smtClean="0"/>
              <a:t>Interrupted by questions when the story arrives at an ethical dilemma situation</a:t>
            </a:r>
          </a:p>
          <a:p>
            <a:r>
              <a:rPr lang="en-AU" dirty="0" smtClean="0"/>
              <a:t>Phases of individual and collaborative reflection</a:t>
            </a:r>
          </a:p>
          <a:p>
            <a:r>
              <a:rPr lang="en-AU" dirty="0" smtClean="0"/>
              <a:t>First few questions...warm-up questions..easy..not too deep!</a:t>
            </a:r>
          </a:p>
          <a:p>
            <a:r>
              <a:rPr lang="en-AU" dirty="0" smtClean="0"/>
              <a:t>Questions increasingly complex and more challenging</a:t>
            </a:r>
            <a:endParaRPr lang="en-AU" dirty="0"/>
          </a:p>
        </p:txBody>
      </p:sp>
      <p:pic>
        <p:nvPicPr>
          <p:cNvPr id="12292" name="Picture 4" descr="http://t2.gstatic.com/images?q=tbn:Wjl6c77j60B06M:http://api.ning.com/files/s7oIN497UMFqHej2laStOCSjER5Xu5oM2oiXfmRXTZbS99XO5sAyhJGWqmrK53XKOrsEBvNTNFf5x9AkENEXzh1MHAklKD9U/storytel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857232"/>
            <a:ext cx="1785950" cy="1516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your own </a:t>
            </a:r>
            <a:r>
              <a:rPr lang="en-AU" dirty="0" smtClean="0"/>
              <a:t>dilemma story?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Brainstorm </a:t>
            </a:r>
            <a:r>
              <a:rPr lang="en-AU" dirty="0" smtClean="0"/>
              <a:t>topics for own story</a:t>
            </a:r>
            <a:endParaRPr lang="en-AU" dirty="0"/>
          </a:p>
        </p:txBody>
      </p:sp>
      <p:pic>
        <p:nvPicPr>
          <p:cNvPr id="1026" name="Picture 2" descr="http://t0.gstatic.com/images?q=tbn:jeZEoZiKED1A8M:http://api.ning.com/files/3dClu3zYZut4ZKX3hd4hZM2tGrKYV*SqzM9829ZHwNWxwHNDj8fkhYE9CDdt0jeHxaBepeqMoa-rSMWSPUx0AzTNyGY65PAA/stor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2951838" cy="2928958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0EaUbvmMTL6xM:http://www.holyspiritinteractive.net/kids/biblestories/a-love-st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7" y="3357562"/>
            <a:ext cx="1888343" cy="1857388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LA_UyER9pNoZYM:http://www.vanityfair.com/images/culture/2009/03/west-side-story-0903-pp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000372"/>
            <a:ext cx="1571636" cy="2135375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isxU0lSAfL33IM:http://www.impawards.com/1995/posters/toy_story_v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72007"/>
            <a:ext cx="1637483" cy="2285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572428" cy="2786082"/>
          </a:xfrm>
        </p:spPr>
        <p:txBody>
          <a:bodyPr/>
          <a:lstStyle/>
          <a:p>
            <a:r>
              <a:rPr lang="en-AU" dirty="0" smtClean="0"/>
              <a:t>Write own dilemma story</a:t>
            </a:r>
          </a:p>
          <a:p>
            <a:r>
              <a:rPr lang="en-AU" dirty="0" smtClean="0"/>
              <a:t>Where and how does your story fit in the curriculum or in your context?</a:t>
            </a:r>
          </a:p>
          <a:p>
            <a:r>
              <a:rPr lang="en-AU" dirty="0" err="1" smtClean="0"/>
              <a:t>Microteach</a:t>
            </a:r>
            <a:r>
              <a:rPr lang="en-AU" dirty="0" smtClean="0"/>
              <a:t> own dilemma story</a:t>
            </a:r>
          </a:p>
          <a:p>
            <a:r>
              <a:rPr lang="en-AU" dirty="0" smtClean="0"/>
              <a:t>Improve story</a:t>
            </a:r>
          </a:p>
        </p:txBody>
      </p:sp>
      <p:pic>
        <p:nvPicPr>
          <p:cNvPr id="26628" name="Picture 4" descr="http://t0.gstatic.com/images?q=tbn:xg2czKVfR2q59M:http://www.real-estate-marketing-link.info/image-files/whats_your_story_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786190"/>
            <a:ext cx="266175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you think this is hard and you can’t do it </a:t>
            </a:r>
            <a:r>
              <a:rPr lang="en-AU" smtClean="0"/>
              <a:t>watch this!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786058"/>
            <a:ext cx="7715304" cy="1285876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http://www.youtube.com/watch?v=H8ZuKF3dxCY&amp;feature=related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208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Dilemma Story Pedagogy for Sustainability Education</vt:lpstr>
      <vt:lpstr>Two problems for aspiring ‘ethics’ teachers</vt:lpstr>
      <vt:lpstr>Several research grants and projects</vt:lpstr>
      <vt:lpstr>Characteristics of dilemma stories</vt:lpstr>
      <vt:lpstr>Writing your own dilemma story?</vt:lpstr>
      <vt:lpstr>Homework</vt:lpstr>
      <vt:lpstr>If you think this is hard and you can’t do it watch this!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Dilemma Story Pedagogy for Sustainability Education</dc:title>
  <dc:creator>Lily Settelmaier</dc:creator>
  <cp:lastModifiedBy>Lily Settelmaier</cp:lastModifiedBy>
  <cp:revision>20</cp:revision>
  <dcterms:created xsi:type="dcterms:W3CDTF">2010-07-02T13:24:37Z</dcterms:created>
  <dcterms:modified xsi:type="dcterms:W3CDTF">2010-07-03T07:29:46Z</dcterms:modified>
</cp:coreProperties>
</file>